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68" r:id="rId3"/>
    <p:sldId id="277" r:id="rId4"/>
    <p:sldId id="278" r:id="rId5"/>
    <p:sldId id="279" r:id="rId6"/>
    <p:sldId id="280" r:id="rId7"/>
    <p:sldId id="281" r:id="rId8"/>
    <p:sldId id="260" r:id="rId9"/>
    <p:sldId id="259"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 Marieke ten" initials="BMt" lastIdx="1" clrIdx="0">
    <p:extLst>
      <p:ext uri="{19B8F6BF-5375-455C-9EA6-DF929625EA0E}">
        <p15:presenceInfo xmlns:p15="http://schemas.microsoft.com/office/powerpoint/2012/main" userId="S::mtenberge@vallei-veluwe.nl::97615517-cfea-4d3b-91ff-4661ee2a29eb" providerId="AD"/>
      </p:ext>
    </p:extLst>
  </p:cmAuthor>
  <p:cmAuthor id="2" name="Coby" initials="C" lastIdx="7" clrIdx="1">
    <p:extLst>
      <p:ext uri="{19B8F6BF-5375-455C-9EA6-DF929625EA0E}">
        <p15:presenceInfo xmlns:p15="http://schemas.microsoft.com/office/powerpoint/2012/main" userId="S::CBaars@vallei-veluwe.nl::87775980-d12f-4449-9d3d-8db3788b9f28" providerId="AD"/>
      </p:ext>
    </p:extLst>
  </p:cmAuthor>
  <p:cmAuthor id="3" name="Dorien" initials="D" lastIdx="8" clrIdx="2">
    <p:extLst>
      <p:ext uri="{19B8F6BF-5375-455C-9EA6-DF929625EA0E}">
        <p15:presenceInfo xmlns:p15="http://schemas.microsoft.com/office/powerpoint/2012/main" userId="S::DRoubos@vallei-veluwe.nl::9085c5e3-1234-4805-81a5-1bf7ee6b91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B345"/>
    <a:srgbClr val="004A89"/>
    <a:srgbClr val="00A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7" autoAdjust="0"/>
    <p:restoredTop sz="86397" autoAdjust="0"/>
  </p:normalViewPr>
  <p:slideViewPr>
    <p:cSldViewPr snapToGrid="0">
      <p:cViewPr varScale="1">
        <p:scale>
          <a:sx n="94" d="100"/>
          <a:sy n="94" d="100"/>
        </p:scale>
        <p:origin x="108"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B1F83-C9FD-43EA-B433-E4263FB28437}" type="datetimeFigureOut">
              <a:rPr lang="nl-NL" smtClean="0"/>
              <a:t>27-5-2021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098E7-B866-4FDE-BA85-1534CF66D410}" type="slidenum">
              <a:rPr lang="nl-NL" smtClean="0"/>
              <a:t>‹nr.›</a:t>
            </a:fld>
            <a:endParaRPr lang="nl-NL"/>
          </a:p>
        </p:txBody>
      </p:sp>
    </p:spTree>
    <p:extLst>
      <p:ext uri="{BB962C8B-B14F-4D97-AF65-F5344CB8AC3E}">
        <p14:creationId xmlns:p14="http://schemas.microsoft.com/office/powerpoint/2010/main" val="375316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a:t>
            </a:fld>
            <a:endParaRPr lang="nl-NL"/>
          </a:p>
        </p:txBody>
      </p:sp>
    </p:spTree>
    <p:extLst>
      <p:ext uri="{BB962C8B-B14F-4D97-AF65-F5344CB8AC3E}">
        <p14:creationId xmlns:p14="http://schemas.microsoft.com/office/powerpoint/2010/main" val="174856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filmpje heeft al een beetje laten zien wat een waterschap zoal doet. Wat weten jullie nog meer over een waterschap? Waar denk je aan bij het woord waterschap? Denk bijvoorbeeld aan het zorgen voor:</a:t>
            </a:r>
          </a:p>
          <a:p>
            <a:pPr marL="0" indent="0">
              <a:buFontTx/>
              <a:buNone/>
            </a:pPr>
            <a:r>
              <a:rPr lang="nl-NL" dirty="0">
                <a:effectLst/>
              </a:rPr>
              <a:t>- </a:t>
            </a:r>
            <a:r>
              <a:rPr lang="nl-NL" b="1" dirty="0">
                <a:effectLst/>
              </a:rPr>
              <a:t>schoon water </a:t>
            </a:r>
            <a:r>
              <a:rPr lang="nl-NL" dirty="0">
                <a:effectLst/>
              </a:rPr>
              <a:t>in zoals sloten, beken of meren (water wordt gezuiverd in de </a:t>
            </a:r>
            <a:r>
              <a:rPr lang="nl-NL" b="1" dirty="0">
                <a:effectLst/>
              </a:rPr>
              <a:t>r</a:t>
            </a:r>
            <a:r>
              <a:rPr lang="nl-NL" dirty="0">
                <a:effectLst/>
              </a:rPr>
              <a:t>iool</a:t>
            </a:r>
            <a:r>
              <a:rPr lang="nl-NL" b="1" dirty="0">
                <a:effectLst/>
              </a:rPr>
              <a:t>w</a:t>
            </a:r>
            <a:r>
              <a:rPr lang="nl-NL" dirty="0">
                <a:effectLst/>
              </a:rPr>
              <a:t>ater</a:t>
            </a:r>
            <a:r>
              <a:rPr lang="nl-NL" b="1" dirty="0">
                <a:effectLst/>
              </a:rPr>
              <a:t>z</a:t>
            </a:r>
            <a:r>
              <a:rPr lang="nl-NL" dirty="0">
                <a:effectLst/>
              </a:rPr>
              <a:t>uiverings</a:t>
            </a:r>
            <a:r>
              <a:rPr lang="nl-NL" b="1" dirty="0">
                <a:effectLst/>
              </a:rPr>
              <a:t>i</a:t>
            </a:r>
            <a:r>
              <a:rPr lang="nl-NL" dirty="0">
                <a:effectLst/>
              </a:rPr>
              <a:t>nstallaties (</a:t>
            </a:r>
            <a:r>
              <a:rPr lang="nl-NL" dirty="0" err="1">
                <a:effectLst/>
              </a:rPr>
              <a:t>rwzi</a:t>
            </a:r>
            <a:r>
              <a:rPr lang="nl-NL" dirty="0">
                <a:effectLst/>
              </a:rPr>
              <a:t>)</a:t>
            </a:r>
          </a:p>
          <a:p>
            <a:pPr marL="0" indent="0">
              <a:buFontTx/>
              <a:buNone/>
            </a:pPr>
            <a:r>
              <a:rPr lang="nl-NL" dirty="0">
                <a:effectLst/>
              </a:rPr>
              <a:t>- </a:t>
            </a:r>
            <a:r>
              <a:rPr lang="nl-NL" b="1" dirty="0">
                <a:effectLst/>
              </a:rPr>
              <a:t>genoeg water </a:t>
            </a:r>
            <a:r>
              <a:rPr lang="nl-NL" dirty="0">
                <a:effectLst/>
              </a:rPr>
              <a:t>(niet te veel maar ook niet te weinig water). Hierbij maakt het waterschap gebruik van </a:t>
            </a:r>
            <a:r>
              <a:rPr lang="nl-NL" b="1" dirty="0">
                <a:effectLst/>
              </a:rPr>
              <a:t>gemalen, stuwen en sluizen</a:t>
            </a:r>
            <a:r>
              <a:rPr lang="nl-NL" dirty="0">
                <a:effectLst/>
              </a:rPr>
              <a:t>. Een gemaal zorgt b</a:t>
            </a:r>
            <a:r>
              <a:rPr lang="nl-NL" dirty="0"/>
              <a:t>ij een hoge waterstand dat het water wordt afgevoerd naar een ander gebied. Een stuw is een afdamming tussen 2 wateren. Als de waterstand boven een bepaalde hoogte komt loopt de stuw over of openen de deuren. Een sluis is gemaakt om er voor te zorgen dat je het water tegenhoudt en dat je de waterstanden kan regelen. </a:t>
            </a:r>
            <a:endParaRPr lang="nl-NL" dirty="0">
              <a:effectLst/>
            </a:endParaRPr>
          </a:p>
          <a:p>
            <a:pPr marL="0" indent="0">
              <a:buFontTx/>
              <a:buNone/>
            </a:pPr>
            <a:r>
              <a:rPr lang="nl-NL" b="0" dirty="0">
                <a:effectLst/>
              </a:rPr>
              <a:t>-</a:t>
            </a:r>
            <a:r>
              <a:rPr lang="nl-NL" b="1" dirty="0">
                <a:effectLst/>
              </a:rPr>
              <a:t> veilige duinen en dijken </a:t>
            </a:r>
            <a:r>
              <a:rPr lang="nl-NL" dirty="0">
                <a:effectLst/>
              </a:rPr>
              <a:t>die ons land tegen overstromingen beschermen.</a:t>
            </a:r>
          </a:p>
          <a:p>
            <a:pPr marL="0" indent="0">
              <a:buFontTx/>
              <a:buNone/>
            </a:pPr>
            <a:r>
              <a:rPr lang="nl-NL" dirty="0">
                <a:effectLst/>
              </a:rPr>
              <a:t>Let op! Waterschappen zorgen </a:t>
            </a:r>
            <a:r>
              <a:rPr lang="nl-NL" b="1" dirty="0">
                <a:effectLst/>
              </a:rPr>
              <a:t>niet</a:t>
            </a:r>
            <a:r>
              <a:rPr lang="nl-NL" dirty="0">
                <a:effectLst/>
              </a:rPr>
              <a:t> voor het drinkwater. Dat doen drinkwaterbedrijven.</a:t>
            </a:r>
          </a:p>
          <a:p>
            <a:pPr marL="0" indent="0">
              <a:buFontTx/>
              <a:buNone/>
            </a:pPr>
            <a:endParaRPr lang="nl-NL" dirty="0">
              <a:effectLst/>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3</a:t>
            </a:fld>
            <a:endParaRPr lang="nl-NL"/>
          </a:p>
        </p:txBody>
      </p:sp>
    </p:spTree>
    <p:extLst>
      <p:ext uri="{BB962C8B-B14F-4D97-AF65-F5344CB8AC3E}">
        <p14:creationId xmlns:p14="http://schemas.microsoft.com/office/powerpoint/2010/main" val="271447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Amersfoort valt onder het waterschap Vallei en Veluwe. Op deze kaart kun je zien welk gebied bij dit waterschap hoort.</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4</a:t>
            </a:fld>
            <a:endParaRPr lang="nl-NL"/>
          </a:p>
        </p:txBody>
      </p:sp>
    </p:spTree>
    <p:extLst>
      <p:ext uri="{BB962C8B-B14F-4D97-AF65-F5344CB8AC3E}">
        <p14:creationId xmlns:p14="http://schemas.microsoft.com/office/powerpoint/2010/main" val="196572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t>
            </a:r>
            <a:r>
              <a:rPr lang="nl-NL" dirty="0" err="1"/>
              <a:t>linkerfoto</a:t>
            </a:r>
            <a:r>
              <a:rPr lang="nl-NL" dirty="0"/>
              <a:t> zie je een bordje van het waterschap op de Grebbeliniedijk. Het waterschap zorgt ervoor dat de dijken goed en stevig blijven. (Valt dus onder de taak: veilige dijken)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rechterfoto zie je de rioolwaterzuiveringsinstallatie in Amersfoort. Op de foto eronder stroomt het gezuiverde water de rivier de Eem in. (Valt dus onder de taak: schoon water)</a:t>
            </a: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5</a:t>
            </a:fld>
            <a:endParaRPr lang="nl-NL"/>
          </a:p>
        </p:txBody>
      </p:sp>
    </p:spTree>
    <p:extLst>
      <p:ext uri="{BB962C8B-B14F-4D97-AF65-F5344CB8AC3E}">
        <p14:creationId xmlns:p14="http://schemas.microsoft.com/office/powerpoint/2010/main" val="96048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t>
            </a:r>
            <a:r>
              <a:rPr lang="nl-NL" dirty="0" err="1"/>
              <a:t>linkerfoto</a:t>
            </a:r>
            <a:r>
              <a:rPr lang="nl-NL" dirty="0"/>
              <a:t> zie je gemaal </a:t>
            </a:r>
            <a:r>
              <a:rPr lang="nl-NL" dirty="0" err="1"/>
              <a:t>Zeldert</a:t>
            </a:r>
            <a:r>
              <a:rPr lang="nl-NL" dirty="0"/>
              <a:t> (gebouwd in 1896). Met dit gemaal houdt waterschap Vallei en Veluwe een gebied van ruim 10.000 hectare droog, waaronder de polder </a:t>
            </a:r>
            <a:r>
              <a:rPr lang="nl-NL" dirty="0" err="1"/>
              <a:t>Zeldert</a:t>
            </a:r>
            <a:r>
              <a:rPr lang="nl-NL" dirty="0"/>
              <a:t> en de wijk Nieuwland. Het gemaal pompt water uit de Wijde Wetering in de rivier de Eem.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middelste zie je waterbergingsgebied dat door het waterschap is aangelegd.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rechter foto zie je het </a:t>
            </a:r>
            <a:r>
              <a:rPr lang="nl-NL" dirty="0" err="1"/>
              <a:t>valleikaal</a:t>
            </a:r>
            <a:r>
              <a:rPr lang="nl-NL" dirty="0"/>
              <a:t>. Het Waterschap heeft hier natuurlijke oevers gemaakt.</a:t>
            </a: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6</a:t>
            </a:fld>
            <a:endParaRPr lang="nl-NL"/>
          </a:p>
        </p:txBody>
      </p:sp>
    </p:spTree>
    <p:extLst>
      <p:ext uri="{BB962C8B-B14F-4D97-AF65-F5344CB8AC3E}">
        <p14:creationId xmlns:p14="http://schemas.microsoft.com/office/powerpoint/2010/main" val="157565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7</a:t>
            </a:fld>
            <a:endParaRPr lang="nl-NL"/>
          </a:p>
        </p:txBody>
      </p:sp>
    </p:spTree>
    <p:extLst>
      <p:ext uri="{BB962C8B-B14F-4D97-AF65-F5344CB8AC3E}">
        <p14:creationId xmlns:p14="http://schemas.microsoft.com/office/powerpoint/2010/main" val="259313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8</a:t>
            </a:fld>
            <a:endParaRPr lang="nl-NL"/>
          </a:p>
        </p:txBody>
      </p:sp>
    </p:spTree>
    <p:extLst>
      <p:ext uri="{BB962C8B-B14F-4D97-AF65-F5344CB8AC3E}">
        <p14:creationId xmlns:p14="http://schemas.microsoft.com/office/powerpoint/2010/main" val="369766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leerlingen de opdrachten (in tweetallen) maken.</a:t>
            </a:r>
          </a:p>
          <a:p>
            <a:r>
              <a:rPr lang="nl-NL" dirty="0"/>
              <a:t>Bespreek de opdrachten eventueel klassikaal na.</a:t>
            </a:r>
          </a:p>
          <a:p>
            <a:r>
              <a:rPr lang="nl-NL" dirty="0"/>
              <a:t>De creatieve verwerkingsopdracht kun je leerlingen eventueel ook in een groepje laten uitvoeren.</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9</a:t>
            </a:fld>
            <a:endParaRPr lang="nl-NL"/>
          </a:p>
        </p:txBody>
      </p:sp>
    </p:spTree>
    <p:extLst>
      <p:ext uri="{BB962C8B-B14F-4D97-AF65-F5344CB8AC3E}">
        <p14:creationId xmlns:p14="http://schemas.microsoft.com/office/powerpoint/2010/main" val="3738476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F1E95-249E-4422-9C90-BF559E67470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E05E6E7-816C-4B76-9B83-7CA912272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9CA332-2366-433A-BDF4-C99B2CCC6551}"/>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87A9C3E4-535D-453A-8758-8CE4944853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E86E3A2-5FAD-4645-B0C6-016EA3F5CEE3}"/>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2559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CA10C-2AB6-41D1-AB13-B41B57C2874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CC29F94-B6F1-4A8E-8EAE-B38E35E434A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0565B3-9417-4EC2-B53D-464D3FC783A9}"/>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E1B6FA08-F793-4FEE-AE54-5877986CFD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247E46-A05B-4F86-AA35-6591791D23AA}"/>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81446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F8D4854-7626-4382-85D0-1AEBBCA56D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459025B-072D-4ED4-9254-FC37BF6F509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CF03F0-E3C7-4449-A2E2-F9A0A7B0224B}"/>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C5F1DE83-4857-4B1B-8E33-8CA1BC2538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2D9426-C46F-4EBC-B990-6DE6DF7B2259}"/>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00030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E3152-5453-4080-A90F-08307BAC12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8D300C-407F-4F0A-8F8E-DD444A94E10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EB82413-467F-4D88-8B41-598FB11780E6}"/>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ADDFF9A0-4B1F-46AC-BC6A-44126A1825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1B3759-2010-4328-995B-77D6722FB4EC}"/>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81367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13237-EC51-4BCA-A1F1-31897F64832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0D275F8-82D9-4D9F-B9B0-32AFAB3EC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4782A29-6EBD-453A-8F40-305E2308FE57}"/>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A64F2662-45BB-4219-803F-6704C68EE6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038D5C-2536-4A13-8B70-C943D1186BBA}"/>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20535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CCD73-3129-4389-8E8B-4AB5A57AA54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2E8DB97-D155-4449-B054-6D279CFC940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FC2318-391F-4125-8FAB-BB188FD0EC6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8C33E1C-D64F-42C6-B3AE-830FEEE4DD90}"/>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6" name="Tijdelijke aanduiding voor voettekst 5">
            <a:extLst>
              <a:ext uri="{FF2B5EF4-FFF2-40B4-BE49-F238E27FC236}">
                <a16:creationId xmlns:a16="http://schemas.microsoft.com/office/drawing/2014/main" id="{48EAF677-28DF-41DE-8298-954968B97B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0BDF9E-2431-459D-8728-BC858D8B0D9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32376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96804B-DE6B-4F15-97FD-FCA821D5D12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CF811E-61C8-496F-B208-7B25637DF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EB0A254-E00B-435E-86CB-C03A80DB9F3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A477CE5-518E-44DB-A394-85EC0486F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DB06498-1CC5-42F4-BFC9-8DAADC96BC8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D4FE440-46BA-4A77-84E0-7FF952712BB1}"/>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8" name="Tijdelijke aanduiding voor voettekst 7">
            <a:extLst>
              <a:ext uri="{FF2B5EF4-FFF2-40B4-BE49-F238E27FC236}">
                <a16:creationId xmlns:a16="http://schemas.microsoft.com/office/drawing/2014/main" id="{C8C896DC-6820-45C6-9581-C333D97CAC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3065C0-DA66-4CA8-96B2-55E948E09E8C}"/>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97021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6D432-C6E3-4A89-BD04-2DB7E1FC6D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C37FDAC-B682-4430-B089-0C37DCB0F05A}"/>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4" name="Tijdelijke aanduiding voor voettekst 3">
            <a:extLst>
              <a:ext uri="{FF2B5EF4-FFF2-40B4-BE49-F238E27FC236}">
                <a16:creationId xmlns:a16="http://schemas.microsoft.com/office/drawing/2014/main" id="{F6ABFF27-A768-4863-A193-171EF4B369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968242-DCC8-48BD-8177-AB62FDDC3E0F}"/>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16871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22D543-97F7-4B91-BD06-65A0EF23DCF4}"/>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3" name="Tijdelijke aanduiding voor voettekst 2">
            <a:extLst>
              <a:ext uri="{FF2B5EF4-FFF2-40B4-BE49-F238E27FC236}">
                <a16:creationId xmlns:a16="http://schemas.microsoft.com/office/drawing/2014/main" id="{9956DD06-D3F7-49A2-91E2-037CB560AE0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420AF30-DAD3-4B4A-8736-9CA3639F7086}"/>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76703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23BD0-6615-4D60-9727-878055D200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970D6E1-4382-4B62-8163-47C5C1ABC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B862F5B-39B9-40F9-B882-0BF2ADB77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0C74321-2848-468E-9C25-9FC20859E4C9}"/>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6" name="Tijdelijke aanduiding voor voettekst 5">
            <a:extLst>
              <a:ext uri="{FF2B5EF4-FFF2-40B4-BE49-F238E27FC236}">
                <a16:creationId xmlns:a16="http://schemas.microsoft.com/office/drawing/2014/main" id="{2B113236-0659-4BA4-9AD1-039C03A070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9AE5A0-0D6A-4268-B5FD-B73658087FD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00714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C18BE-0B5F-4EFB-AFA0-DAE5CA9BCCB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E3E5913-8F66-4CCF-B7B9-5C1E4F15A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3FAAC-E46D-4994-ABD3-64AD287EB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CE6A08-97CF-4948-BCEF-309B62849CEC}"/>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6" name="Tijdelijke aanduiding voor voettekst 5">
            <a:extLst>
              <a:ext uri="{FF2B5EF4-FFF2-40B4-BE49-F238E27FC236}">
                <a16:creationId xmlns:a16="http://schemas.microsoft.com/office/drawing/2014/main" id="{5ABA7B29-01A4-4CEA-8F53-7D5E50C4093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12F3E35-3702-498B-9647-B8A3F4DD278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64830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6861BB-951B-4D3A-A88E-F25D26701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D6D3A2F-B4D2-485A-B10D-B82B3ECE8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7582B5-E497-450D-BED6-23FCEE124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F4429C6C-A836-4346-B2B6-FDDBCA82D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779363C-D2D7-4E57-B5FC-7E5E8B486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0C15B-712C-4DF9-97DB-FEBA23E7891E}" type="slidenum">
              <a:rPr lang="nl-NL" smtClean="0"/>
              <a:t>‹nr.›</a:t>
            </a:fld>
            <a:endParaRPr lang="nl-NL"/>
          </a:p>
        </p:txBody>
      </p:sp>
    </p:spTree>
    <p:extLst>
      <p:ext uri="{BB962C8B-B14F-4D97-AF65-F5344CB8AC3E}">
        <p14:creationId xmlns:p14="http://schemas.microsoft.com/office/powerpoint/2010/main" val="1705171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7cwX_hY4pDA"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droppiewater.nl/droppiewaterindekl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hlinkClick r:id="rId3"/>
            <a:extLst>
              <a:ext uri="{FF2B5EF4-FFF2-40B4-BE49-F238E27FC236}">
                <a16:creationId xmlns:a16="http://schemas.microsoft.com/office/drawing/2014/main" id="{084757F4-9828-9643-B138-C6B804E0D23D}"/>
              </a:ext>
              <a:ext uri="{C183D7F6-B498-43B3-948B-1728B52AA6E4}">
                <adec:decorative xmlns:adec="http://schemas.microsoft.com/office/drawing/2017/decorative" val="1"/>
              </a:ext>
            </a:extLst>
          </p:cNvPr>
          <p:cNvPicPr>
            <a:picLocks noChangeAspect="1"/>
          </p:cNvPicPr>
          <p:nvPr/>
        </p:nvPicPr>
        <p:blipFill rotWithShape="1">
          <a:blip r:embed="rId4"/>
          <a:srcRect l="1731" t="20293" r="33999" b="23320"/>
          <a:stretch/>
        </p:blipFill>
        <p:spPr>
          <a:xfrm>
            <a:off x="-1006326" y="0"/>
            <a:ext cx="14247482" cy="7027817"/>
          </a:xfrm>
          <a:prstGeom prst="rect">
            <a:avLst/>
          </a:prstGeom>
        </p:spPr>
      </p:pic>
      <p:sp>
        <p:nvSpPr>
          <p:cNvPr id="2" name="Titel 1">
            <a:extLst>
              <a:ext uri="{FF2B5EF4-FFF2-40B4-BE49-F238E27FC236}">
                <a16:creationId xmlns:a16="http://schemas.microsoft.com/office/drawing/2014/main" id="{A374CE02-6264-4ED1-9E37-479B7574E25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sz="1600" dirty="0"/>
              <a:t>Film ‘Wat doet een waterschap?’</a:t>
            </a:r>
          </a:p>
        </p:txBody>
      </p:sp>
      <p:sp>
        <p:nvSpPr>
          <p:cNvPr id="7" name="Driehoek 6" descr="Pijl om op te klikken om de film te starten">
            <a:hlinkClick r:id="rId3"/>
            <a:extLst>
              <a:ext uri="{FF2B5EF4-FFF2-40B4-BE49-F238E27FC236}">
                <a16:creationId xmlns:a16="http://schemas.microsoft.com/office/drawing/2014/main" id="{BDD478C5-CC6F-0542-9FD9-51475F8B709E}"/>
              </a:ext>
            </a:extLst>
          </p:cNvPr>
          <p:cNvSpPr/>
          <p:nvPr/>
        </p:nvSpPr>
        <p:spPr>
          <a:xfrm rot="5400000">
            <a:off x="6070080" y="3079088"/>
            <a:ext cx="375832" cy="32399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Droppie Water in een bootje en logo Waterschap Vallei en Veluwe">
            <a:extLst>
              <a:ext uri="{FF2B5EF4-FFF2-40B4-BE49-F238E27FC236}">
                <a16:creationId xmlns:a16="http://schemas.microsoft.com/office/drawing/2014/main" id="{697303AE-CE76-FA4B-A05B-EA6E9BBD7B7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443"/>
            <a:ext cx="12192000" cy="2010114"/>
          </a:xfrm>
          <a:prstGeom prst="rect">
            <a:avLst/>
          </a:prstGeom>
        </p:spPr>
      </p:pic>
    </p:spTree>
    <p:extLst>
      <p:ext uri="{BB962C8B-B14F-4D97-AF65-F5344CB8AC3E}">
        <p14:creationId xmlns:p14="http://schemas.microsoft.com/office/powerpoint/2010/main" val="313143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itel 2">
            <a:extLst>
              <a:ext uri="{FF2B5EF4-FFF2-40B4-BE49-F238E27FC236}">
                <a16:creationId xmlns:a16="http://schemas.microsoft.com/office/drawing/2014/main" id="{FB857869-97CE-4465-99C0-E76F0368061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algn="l"/>
            <a:r>
              <a:rPr lang="nl-NL" sz="1600" dirty="0"/>
              <a:t>Waar ging dit filmpje over?</a:t>
            </a:r>
          </a:p>
        </p:txBody>
      </p:sp>
      <p:sp>
        <p:nvSpPr>
          <p:cNvPr id="10" name="Titel 1">
            <a:extLst>
              <a:ext uri="{FF2B5EF4-FFF2-40B4-BE49-F238E27FC236}">
                <a16:creationId xmlns:a16="http://schemas.microsoft.com/office/drawing/2014/main" id="{817C40C6-EEEC-4A07-9F7B-9D7AED79582B}"/>
              </a:ext>
            </a:extLst>
          </p:cNvPr>
          <p:cNvSpPr txBox="1">
            <a:spLocks/>
          </p:cNvSpPr>
          <p:nvPr/>
        </p:nvSpPr>
        <p:spPr>
          <a:xfrm>
            <a:off x="823911" y="303412"/>
            <a:ext cx="5548313" cy="9082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waterschappen</a:t>
            </a:r>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a:extLst>
              <a:ext uri="{FF2B5EF4-FFF2-40B4-BE49-F238E27FC236}">
                <a16:creationId xmlns:a16="http://schemas.microsoft.com/office/drawing/2014/main" id="{F4F5D228-63AD-F547-89BC-7D7B35B33284}"/>
              </a:ext>
              <a:ext uri="{C183D7F6-B498-43B3-948B-1728B52AA6E4}">
                <adec:decorative xmlns:adec="http://schemas.microsoft.com/office/drawing/2017/decorative" val="1"/>
              </a:ext>
            </a:extLst>
          </p:cNvPr>
          <p:cNvSpPr/>
          <p:nvPr/>
        </p:nvSpPr>
        <p:spPr>
          <a:xfrm>
            <a:off x="0" y="0"/>
            <a:ext cx="12192000" cy="6856332"/>
          </a:xfrm>
          <a:prstGeom prst="rect">
            <a:avLst/>
          </a:prstGeom>
          <a:solidFill>
            <a:srgbClr val="61B3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ndertitel 2">
            <a:extLst>
              <a:ext uri="{FF2B5EF4-FFF2-40B4-BE49-F238E27FC236}">
                <a16:creationId xmlns:a16="http://schemas.microsoft.com/office/drawing/2014/main" id="{8ADB7AAB-7581-45C3-A28C-462A8EF56B03}"/>
              </a:ext>
            </a:extLst>
          </p:cNvPr>
          <p:cNvSpPr>
            <a:spLocks noGrp="1"/>
          </p:cNvSpPr>
          <p:nvPr>
            <p:ph type="subTitle" idx="1"/>
          </p:nvPr>
        </p:nvSpPr>
        <p:spPr>
          <a:xfrm>
            <a:off x="823911" y="1151329"/>
            <a:ext cx="7034213" cy="1720905"/>
          </a:xfrm>
        </p:spPr>
        <p:txBody>
          <a:bodyPr>
            <a:noAutofit/>
          </a:bodyPr>
          <a:lstStyle/>
          <a:p>
            <a:pPr algn="l"/>
            <a:r>
              <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rPr>
              <a:t>Waar ging dit filmpje over?</a:t>
            </a:r>
          </a:p>
          <a:p>
            <a:pPr algn="l"/>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r>
              <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rPr>
              <a:t>Wat heb je gehoord of gezien?</a:t>
            </a:r>
          </a:p>
          <a:p>
            <a:pPr algn="l"/>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l"/>
            <a:r>
              <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rPr>
              <a:t>Wat zou de vader van het meisje voor werk kunnen doen?</a:t>
            </a:r>
          </a:p>
        </p:txBody>
      </p:sp>
      <p:pic>
        <p:nvPicPr>
          <p:cNvPr id="7" name="Afbeelding 6" descr="Droppie Water in een bootje en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0670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4F5D228-63AD-F547-89BC-7D7B35B33284}"/>
              </a:ext>
              <a:ext uri="{C183D7F6-B498-43B3-948B-1728B52AA6E4}">
                <adec:decorative xmlns:adec="http://schemas.microsoft.com/office/drawing/2017/decorative" val="1"/>
              </a:ext>
            </a:extLst>
          </p:cNvPr>
          <p:cNvSpPr/>
          <p:nvPr/>
        </p:nvSpPr>
        <p:spPr>
          <a:xfrm>
            <a:off x="0" y="0"/>
            <a:ext cx="12192000" cy="6856332"/>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817C40C6-EEEC-4A07-9F7B-9D7AED79582B}"/>
              </a:ext>
            </a:extLst>
          </p:cNvPr>
          <p:cNvSpPr txBox="1">
            <a:spLocks noGrp="1"/>
          </p:cNvSpPr>
          <p:nvPr>
            <p:ph type="title" idx="4294967295"/>
          </p:nvPr>
        </p:nvSpPr>
        <p:spPr>
          <a:xfrm>
            <a:off x="5266738" y="2523014"/>
            <a:ext cx="2647709" cy="4318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rPr>
              <a:t>waterschappen</a:t>
            </a:r>
            <a:endParaRPr kumimoji="0" lang="nl-NL" sz="140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Afbeelding 10" descr="Tekstballon: wie kan mij iets meer vertellen over de waterschappen? Wie?">
            <a:extLst>
              <a:ext uri="{FF2B5EF4-FFF2-40B4-BE49-F238E27FC236}">
                <a16:creationId xmlns:a16="http://schemas.microsoft.com/office/drawing/2014/main" id="{760C8304-BBA1-D248-B03A-EAF848C0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15" y="-173346"/>
            <a:ext cx="4236486" cy="2667417"/>
          </a:xfrm>
          <a:prstGeom prst="rect">
            <a:avLst/>
          </a:prstGeom>
        </p:spPr>
      </p:pic>
      <p:pic>
        <p:nvPicPr>
          <p:cNvPr id="6" name="Afbeelding 5" descr="Waterschap in het middel met lege tekstballonnen eromheen">
            <a:extLst>
              <a:ext uri="{FF2B5EF4-FFF2-40B4-BE49-F238E27FC236}">
                <a16:creationId xmlns:a16="http://schemas.microsoft.com/office/drawing/2014/main" id="{6B990369-B5FF-9743-AEF4-223A92403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403" y="0"/>
            <a:ext cx="8640428" cy="6480321"/>
          </a:xfrm>
          <a:prstGeom prst="rect">
            <a:avLst/>
          </a:prstGeom>
        </p:spPr>
      </p:pic>
      <p:pic>
        <p:nvPicPr>
          <p:cNvPr id="7" name="Afbeelding 6" descr="Droppie Water in een bootje en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
        <p:nvSpPr>
          <p:cNvPr id="8" name="Titel 1">
            <a:extLst>
              <a:ext uri="{FF2B5EF4-FFF2-40B4-BE49-F238E27FC236}">
                <a16:creationId xmlns:a16="http://schemas.microsoft.com/office/drawing/2014/main" id="{817C40C6-EEEC-4A07-9F7B-9D7AED79582B}"/>
              </a:ext>
            </a:extLst>
          </p:cNvPr>
          <p:cNvSpPr txBox="1">
            <a:spLocks/>
          </p:cNvSpPr>
          <p:nvPr/>
        </p:nvSpPr>
        <p:spPr>
          <a:xfrm>
            <a:off x="5266737" y="2523014"/>
            <a:ext cx="2647709" cy="431840"/>
          </a:xfrm>
          <a:prstGeom prst="rect">
            <a:avLst/>
          </a:prstGeom>
        </p:spPr>
        <p:txBody>
          <a:bodyPr vert="horz" lIns="91440" tIns="45720" rIns="91440" bIns="45720" rtlCol="0" anchor="b">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err="1">
                <a:latin typeface="Verdana" panose="020B0604030504040204" pitchFamily="34" charset="0"/>
                <a:ea typeface="Verdana" panose="020B0604030504040204" pitchFamily="34" charset="0"/>
                <a:cs typeface="Verdana" panose="020B0604030504040204" pitchFamily="34" charset="0"/>
              </a:rPr>
              <a:t>waterschappen</a:t>
            </a:r>
            <a:endParaRPr lang="nl-NL" sz="1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566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D99F96B-DE9E-1646-B82B-39785E3F49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itel 1">
            <a:extLst>
              <a:ext uri="{FF2B5EF4-FFF2-40B4-BE49-F238E27FC236}">
                <a16:creationId xmlns:a16="http://schemas.microsoft.com/office/drawing/2014/main" id="{9E22DD73-0935-476E-9AA7-29D94A93AE5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algn="l"/>
            <a:r>
              <a:rPr lang="nl-NL" sz="1600" dirty="0"/>
              <a:t>Kaart van werkgebied Waterschap Vallei en Veluwe</a:t>
            </a:r>
          </a:p>
        </p:txBody>
      </p:sp>
      <p:pic>
        <p:nvPicPr>
          <p:cNvPr id="7" name="Afbeelding 6" descr="Droppie Water in een bootje en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744701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4F5D228-63AD-F547-89BC-7D7B35B33284}"/>
              </a:ext>
              <a:ext uri="{C183D7F6-B498-43B3-948B-1728B52AA6E4}">
                <adec:decorative xmlns:adec="http://schemas.microsoft.com/office/drawing/2017/decorative" val="1"/>
              </a:ext>
            </a:extLst>
          </p:cNvPr>
          <p:cNvSpPr/>
          <p:nvPr/>
        </p:nvSpPr>
        <p:spPr>
          <a:xfrm>
            <a:off x="0" y="0"/>
            <a:ext cx="12192000" cy="6856332"/>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52637A89-F9FD-4F7F-B927-6355F0B8419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sz="1600" dirty="0"/>
              <a:t>Wat hebben deze foto’s met het waterschap te maken?</a:t>
            </a:r>
          </a:p>
        </p:txBody>
      </p:sp>
      <p:sp>
        <p:nvSpPr>
          <p:cNvPr id="12" name="Titel 1">
            <a:extLst>
              <a:ext uri="{FF2B5EF4-FFF2-40B4-BE49-F238E27FC236}">
                <a16:creationId xmlns:a16="http://schemas.microsoft.com/office/drawing/2014/main" id="{95E7A3E3-B09F-384B-AAC1-B8A6F9734E48}"/>
              </a:ext>
            </a:extLst>
          </p:cNvPr>
          <p:cNvSpPr txBox="1">
            <a:spLocks/>
          </p:cNvSpPr>
          <p:nvPr/>
        </p:nvSpPr>
        <p:spPr>
          <a:xfrm>
            <a:off x="823911" y="366675"/>
            <a:ext cx="8977314" cy="9082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Wat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hebben</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deze</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foto’s</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met </a:t>
            </a:r>
          </a:p>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het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waterschap</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te</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maken</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descr="Paaltje met naam object">
            <a:extLst>
              <a:ext uri="{FF2B5EF4-FFF2-40B4-BE49-F238E27FC236}">
                <a16:creationId xmlns:a16="http://schemas.microsoft.com/office/drawing/2014/main" id="{0D5913B0-4DCE-CE4A-883C-99AC24FC67C5}"/>
              </a:ext>
            </a:extLst>
          </p:cNvPr>
          <p:cNvPicPr>
            <a:picLocks noChangeAspect="1"/>
          </p:cNvPicPr>
          <p:nvPr/>
        </p:nvPicPr>
        <p:blipFill rotWithShape="1">
          <a:blip r:embed="rId3">
            <a:extLst>
              <a:ext uri="{28A0092B-C50C-407E-A947-70E740481C1C}">
                <a14:useLocalDpi xmlns:a14="http://schemas.microsoft.com/office/drawing/2010/main" val="0"/>
              </a:ext>
            </a:extLst>
          </a:blip>
          <a:srcRect l="15606" r="16314" b="13082"/>
          <a:stretch/>
        </p:blipFill>
        <p:spPr>
          <a:xfrm>
            <a:off x="1016542" y="1732817"/>
            <a:ext cx="2698308" cy="25836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Afbeelding 8" descr="gemaal">
            <a:extLst>
              <a:ext uri="{FF2B5EF4-FFF2-40B4-BE49-F238E27FC236}">
                <a16:creationId xmlns:a16="http://schemas.microsoft.com/office/drawing/2014/main" id="{40FBEDBA-2BFF-9F46-BB8F-9F76B0BD6D40}"/>
              </a:ext>
            </a:extLst>
          </p:cNvPr>
          <p:cNvPicPr>
            <a:picLocks noChangeAspect="1"/>
          </p:cNvPicPr>
          <p:nvPr/>
        </p:nvPicPr>
        <p:blipFill rotWithShape="1">
          <a:blip r:embed="rId4">
            <a:extLst>
              <a:ext uri="{28A0092B-C50C-407E-A947-70E740481C1C}">
                <a14:useLocalDpi xmlns:a14="http://schemas.microsoft.com/office/drawing/2010/main" val="0"/>
              </a:ext>
            </a:extLst>
          </a:blip>
          <a:srcRect t="19720"/>
          <a:stretch/>
        </p:blipFill>
        <p:spPr>
          <a:xfrm>
            <a:off x="4203484" y="1732817"/>
            <a:ext cx="4320680" cy="2601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Afbeelding 10" descr="uitvoer naar kanaal bij waterzuivering">
            <a:extLst>
              <a:ext uri="{FF2B5EF4-FFF2-40B4-BE49-F238E27FC236}">
                <a16:creationId xmlns:a16="http://schemas.microsoft.com/office/drawing/2014/main" id="{7C6355C6-BC20-3C4C-87F1-6D24DFE828F4}"/>
              </a:ext>
            </a:extLst>
          </p:cNvPr>
          <p:cNvPicPr>
            <a:picLocks noChangeAspect="1"/>
          </p:cNvPicPr>
          <p:nvPr/>
        </p:nvPicPr>
        <p:blipFill rotWithShape="1">
          <a:blip r:embed="rId5">
            <a:extLst>
              <a:ext uri="{28A0092B-C50C-407E-A947-70E740481C1C}">
                <a14:useLocalDpi xmlns:a14="http://schemas.microsoft.com/office/drawing/2010/main" val="0"/>
              </a:ext>
            </a:extLst>
          </a:blip>
          <a:srcRect l="5772" r="18863"/>
          <a:stretch/>
        </p:blipFill>
        <p:spPr>
          <a:xfrm rot="545238">
            <a:off x="6036014" y="3475321"/>
            <a:ext cx="2628000" cy="26152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Afbeelding 6" descr="Droppie Water in een bootje en logo Waterschap Vallei en Veluwe">
            <a:extLst>
              <a:ext uri="{FF2B5EF4-FFF2-40B4-BE49-F238E27FC236}">
                <a16:creationId xmlns:a16="http://schemas.microsoft.com/office/drawing/2014/main" id="{41665E30-5548-FD4E-9E01-483E6BF7E2B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35058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1023AE-62C1-41F0-8CF7-83F6CCA3BFD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sz="1600" dirty="0"/>
              <a:t>Wat hebben deze foto met waterschap te maken</a:t>
            </a:r>
          </a:p>
        </p:txBody>
      </p:sp>
      <p:sp>
        <p:nvSpPr>
          <p:cNvPr id="2" name="Rechthoek 1">
            <a:extLst>
              <a:ext uri="{FF2B5EF4-FFF2-40B4-BE49-F238E27FC236}">
                <a16:creationId xmlns:a16="http://schemas.microsoft.com/office/drawing/2014/main" id="{F4F5D228-63AD-F547-89BC-7D7B35B33284}"/>
              </a:ext>
              <a:ext uri="{C183D7F6-B498-43B3-948B-1728B52AA6E4}">
                <adec:decorative xmlns:adec="http://schemas.microsoft.com/office/drawing/2017/decorative" val="1"/>
              </a:ext>
            </a:extLst>
          </p:cNvPr>
          <p:cNvSpPr/>
          <p:nvPr/>
        </p:nvSpPr>
        <p:spPr>
          <a:xfrm>
            <a:off x="0" y="0"/>
            <a:ext cx="12192000" cy="6856332"/>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el 1">
            <a:extLst>
              <a:ext uri="{FF2B5EF4-FFF2-40B4-BE49-F238E27FC236}">
                <a16:creationId xmlns:a16="http://schemas.microsoft.com/office/drawing/2014/main" id="{95E7A3E3-B09F-384B-AAC1-B8A6F9734E48}"/>
              </a:ext>
            </a:extLst>
          </p:cNvPr>
          <p:cNvSpPr txBox="1">
            <a:spLocks/>
          </p:cNvSpPr>
          <p:nvPr/>
        </p:nvSpPr>
        <p:spPr>
          <a:xfrm>
            <a:off x="823911" y="366675"/>
            <a:ext cx="8977314" cy="9082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Wat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hebben</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deze</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foto’s</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met </a:t>
            </a:r>
          </a:p>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het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waterschap</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te</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maken</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Tijdelijke aanduiding voor inhoud 4" descr="gemaal">
            <a:extLst>
              <a:ext uri="{FF2B5EF4-FFF2-40B4-BE49-F238E27FC236}">
                <a16:creationId xmlns:a16="http://schemas.microsoft.com/office/drawing/2014/main" id="{4332EE0C-7254-064C-931E-3CFD83BE8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170" y="1850847"/>
            <a:ext cx="3225954" cy="24194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Afbeelding 14" descr="oppervlaktewater">
            <a:extLst>
              <a:ext uri="{FF2B5EF4-FFF2-40B4-BE49-F238E27FC236}">
                <a16:creationId xmlns:a16="http://schemas.microsoft.com/office/drawing/2014/main" id="{F188BEB1-A733-D54C-89C0-AF02256A9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813" y="1853614"/>
            <a:ext cx="3205631" cy="24042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Afbeelding 13" descr="rivier">
            <a:extLst>
              <a:ext uri="{FF2B5EF4-FFF2-40B4-BE49-F238E27FC236}">
                <a16:creationId xmlns:a16="http://schemas.microsoft.com/office/drawing/2014/main" id="{3864D068-96DE-B840-BE60-990A40C9E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133" y="1850847"/>
            <a:ext cx="3225955" cy="24194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Afbeelding 6" descr="Droppie Water in een bootje en logo Waterschap Vallei en Veluwe">
            <a:extLst>
              <a:ext uri="{FF2B5EF4-FFF2-40B4-BE49-F238E27FC236}">
                <a16:creationId xmlns:a16="http://schemas.microsoft.com/office/drawing/2014/main" id="{41665E30-5548-FD4E-9E01-483E6BF7E2B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1254313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82687A7-362F-4E52-B301-AAB9462980B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sz="1600" dirty="0"/>
              <a:t>Wat gaan jullie doen?</a:t>
            </a:r>
          </a:p>
        </p:txBody>
      </p:sp>
      <p:sp>
        <p:nvSpPr>
          <p:cNvPr id="2" name="Rechthoek 1">
            <a:extLst>
              <a:ext uri="{FF2B5EF4-FFF2-40B4-BE49-F238E27FC236}">
                <a16:creationId xmlns:a16="http://schemas.microsoft.com/office/drawing/2014/main" id="{F4F5D228-63AD-F547-89BC-7D7B35B33284}"/>
              </a:ext>
              <a:ext uri="{C183D7F6-B498-43B3-948B-1728B52AA6E4}">
                <adec:decorative xmlns:adec="http://schemas.microsoft.com/office/drawing/2017/decorative" val="1"/>
              </a:ext>
            </a:extLst>
          </p:cNvPr>
          <p:cNvSpPr/>
          <p:nvPr/>
        </p:nvSpPr>
        <p:spPr>
          <a:xfrm>
            <a:off x="0" y="0"/>
            <a:ext cx="12192000" cy="6856332"/>
          </a:xfrm>
          <a:prstGeom prst="rect">
            <a:avLst/>
          </a:prstGeom>
          <a:solidFill>
            <a:srgbClr val="61B3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el 1">
            <a:extLst>
              <a:ext uri="{FF2B5EF4-FFF2-40B4-BE49-F238E27FC236}">
                <a16:creationId xmlns:a16="http://schemas.microsoft.com/office/drawing/2014/main" id="{95E7A3E3-B09F-384B-AAC1-B8A6F9734E48}"/>
              </a:ext>
            </a:extLst>
          </p:cNvPr>
          <p:cNvSpPr txBox="1">
            <a:spLocks/>
          </p:cNvSpPr>
          <p:nvPr/>
        </p:nvSpPr>
        <p:spPr>
          <a:xfrm>
            <a:off x="823911" y="366675"/>
            <a:ext cx="8977314" cy="9082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Wat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gaan</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jullie</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doen</a:t>
            </a:r>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tel 1">
            <a:extLst>
              <a:ext uri="{FF2B5EF4-FFF2-40B4-BE49-F238E27FC236}">
                <a16:creationId xmlns:a16="http://schemas.microsoft.com/office/drawing/2014/main" id="{65D860A0-C21C-5847-AA70-3C68B6BFB6C5}"/>
              </a:ext>
            </a:extLst>
          </p:cNvPr>
          <p:cNvSpPr txBox="1">
            <a:spLocks/>
          </p:cNvSpPr>
          <p:nvPr/>
        </p:nvSpPr>
        <p:spPr>
          <a:xfrm>
            <a:off x="823911" y="1699086"/>
            <a:ext cx="8977314" cy="9082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5000"/>
              </a:lnSpc>
              <a:spcAft>
                <a:spcPts val="800"/>
              </a:spcAft>
            </a:pP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Je maakt in tweetallen opdrachten </a:t>
            </a:r>
            <a:b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over de werkzaamheden van het waterschap.</a:t>
            </a:r>
          </a:p>
        </p:txBody>
      </p:sp>
      <p:pic>
        <p:nvPicPr>
          <p:cNvPr id="16" name="Afbeelding 15" descr="Tekening van een jongen">
            <a:extLst>
              <a:ext uri="{FF2B5EF4-FFF2-40B4-BE49-F238E27FC236}">
                <a16:creationId xmlns:a16="http://schemas.microsoft.com/office/drawing/2014/main" id="{8AAC7392-6DC7-D84C-B1D4-ECC333758180}"/>
              </a:ext>
            </a:extLst>
          </p:cNvPr>
          <p:cNvPicPr>
            <a:picLocks noChangeAspect="1"/>
          </p:cNvPicPr>
          <p:nvPr/>
        </p:nvPicPr>
        <p:blipFill rotWithShape="1">
          <a:blip r:embed="rId3">
            <a:extLst>
              <a:ext uri="{28A0092B-C50C-407E-A947-70E740481C1C}">
                <a14:useLocalDpi xmlns:a14="http://schemas.microsoft.com/office/drawing/2010/main" val="0"/>
              </a:ext>
            </a:extLst>
          </a:blip>
          <a:srcRect l="-6" t="24181" r="76582" b="53867"/>
          <a:stretch/>
        </p:blipFill>
        <p:spPr>
          <a:xfrm rot="3862902">
            <a:off x="4731863" y="2728186"/>
            <a:ext cx="3280720" cy="3021716"/>
          </a:xfrm>
          <a:prstGeom prst="rect">
            <a:avLst/>
          </a:prstGeom>
        </p:spPr>
      </p:pic>
      <p:pic>
        <p:nvPicPr>
          <p:cNvPr id="4" name="Afbeelding 3" descr="Tekening van een meisje">
            <a:extLst>
              <a:ext uri="{FF2B5EF4-FFF2-40B4-BE49-F238E27FC236}">
                <a16:creationId xmlns:a16="http://schemas.microsoft.com/office/drawing/2014/main" id="{D9D8C08F-3BE3-1345-B54E-CF0B227528C8}"/>
              </a:ext>
            </a:extLst>
          </p:cNvPr>
          <p:cNvPicPr>
            <a:picLocks noChangeAspect="1"/>
          </p:cNvPicPr>
          <p:nvPr/>
        </p:nvPicPr>
        <p:blipFill rotWithShape="1">
          <a:blip r:embed="rId3">
            <a:extLst>
              <a:ext uri="{28A0092B-C50C-407E-A947-70E740481C1C}">
                <a14:useLocalDpi xmlns:a14="http://schemas.microsoft.com/office/drawing/2010/main" val="0"/>
              </a:ext>
            </a:extLst>
          </a:blip>
          <a:srcRect l="57162" t="-1586" r="20656" b="79008"/>
          <a:stretch/>
        </p:blipFill>
        <p:spPr>
          <a:xfrm rot="20305076">
            <a:off x="7589927" y="2285230"/>
            <a:ext cx="3010156" cy="3010156"/>
          </a:xfrm>
          <a:prstGeom prst="rect">
            <a:avLst/>
          </a:prstGeom>
        </p:spPr>
      </p:pic>
      <p:pic>
        <p:nvPicPr>
          <p:cNvPr id="7" name="Afbeelding 6" descr="Droppie Water in een bootje en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268918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6DF9007-5EFC-7E45-B018-8251CE1DC2C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Droppie Water in een bootje en logo Waterschap Vallei en Veluwe">
            <a:extLst>
              <a:ext uri="{FF2B5EF4-FFF2-40B4-BE49-F238E27FC236}">
                <a16:creationId xmlns:a16="http://schemas.microsoft.com/office/drawing/2014/main" id="{8465A9D4-7E80-DC4D-9E82-B885F4E26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 y="300455"/>
            <a:ext cx="11387138" cy="6449522"/>
          </a:xfrm>
          <a:prstGeom prst="rect">
            <a:avLst/>
          </a:prstGeom>
        </p:spPr>
      </p:pic>
      <p:sp>
        <p:nvSpPr>
          <p:cNvPr id="2" name="Titel 1">
            <a:extLst>
              <a:ext uri="{FF2B5EF4-FFF2-40B4-BE49-F238E27FC236}">
                <a16:creationId xmlns:a16="http://schemas.microsoft.com/office/drawing/2014/main" id="{6B2822FC-2594-44E5-A58E-F3F36F608ED5}"/>
              </a:ext>
            </a:extLst>
          </p:cNvPr>
          <p:cNvSpPr>
            <a:spLocks noGrp="1"/>
          </p:cNvSpPr>
          <p:nvPr>
            <p:ph type="ctrTitle"/>
          </p:nvPr>
        </p:nvSpPr>
        <p:spPr>
          <a:xfrm>
            <a:off x="1624214" y="578048"/>
            <a:ext cx="5031783" cy="908269"/>
          </a:xfrm>
        </p:spPr>
        <p:txBody>
          <a:bodyPr>
            <a:normAutofit/>
          </a:bodyPr>
          <a:lstStyle/>
          <a:p>
            <a:pPr algn="l"/>
            <a:r>
              <a:rPr lang="en-US" sz="3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Wat leer </a:t>
            </a:r>
            <a:r>
              <a:rPr lang="en-US" sz="30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je</a:t>
            </a:r>
            <a:r>
              <a:rPr lang="en-US" sz="3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r>
              <a:rPr lang="en-US" sz="3000" b="1"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hierdoor</a:t>
            </a:r>
            <a:r>
              <a:rPr lang="en-US" sz="3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a:t>
            </a:r>
            <a:endParaRPr lang="nl-NL" sz="30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a:extLst>
              <a:ext uri="{FF2B5EF4-FFF2-40B4-BE49-F238E27FC236}">
                <a16:creationId xmlns:a16="http://schemas.microsoft.com/office/drawing/2014/main" id="{65DA31F0-DB4A-44C3-AF84-7D242C057BA5}"/>
              </a:ext>
            </a:extLst>
          </p:cNvPr>
          <p:cNvSpPr>
            <a:spLocks noGrp="1"/>
          </p:cNvSpPr>
          <p:nvPr>
            <p:ph type="subTitle" idx="1"/>
          </p:nvPr>
        </p:nvSpPr>
        <p:spPr>
          <a:xfrm>
            <a:off x="1624214" y="1701881"/>
            <a:ext cx="9863138" cy="2357438"/>
          </a:xfrm>
        </p:spPr>
        <p:txBody>
          <a:bodyPr>
            <a:noAutofit/>
          </a:bodyPr>
          <a:lstStyle/>
          <a:p>
            <a:pPr marL="342900" indent="-342900" algn="l">
              <a:lnSpc>
                <a:spcPct val="115000"/>
              </a:lnSpc>
              <a:spcAft>
                <a:spcPts val="800"/>
              </a:spcAft>
              <a:buFont typeface="Arial" panose="020B0604020202020204" pitchFamily="34" charset="0"/>
              <a:buChar char="•"/>
            </a:pPr>
            <a:r>
              <a:rPr lang="nl-NL" sz="1800" dirty="0">
                <a:latin typeface="Verdana" panose="020B0604030504040204" pitchFamily="34" charset="0"/>
                <a:ea typeface="Verdana" panose="020B0604030504040204" pitchFamily="34" charset="0"/>
                <a:cs typeface="Verdana" panose="020B0604030504040204" pitchFamily="34" charset="0"/>
              </a:rPr>
              <a:t>Je kunt uitleggen welke taken en activiteiten een waterschap uitvoert.</a:t>
            </a:r>
          </a:p>
          <a:p>
            <a:pPr marL="285750" indent="-285750" algn="l">
              <a:lnSpc>
                <a:spcPct val="115000"/>
              </a:lnSpc>
              <a:spcAft>
                <a:spcPts val="800"/>
              </a:spcAft>
              <a:buFont typeface="Arial" panose="020B0604020202020204" pitchFamily="34" charset="0"/>
              <a:buChar char="•"/>
            </a:pPr>
            <a:r>
              <a:rPr lang="nl-NL" sz="1800" dirty="0">
                <a:latin typeface="Verdana" panose="020B0604030504040204" pitchFamily="34" charset="0"/>
                <a:ea typeface="Verdana" panose="020B0604030504040204" pitchFamily="34" charset="0"/>
                <a:cs typeface="Verdana" panose="020B0604030504040204" pitchFamily="34" charset="0"/>
              </a:rPr>
              <a:t>Je kunt uitleggen waarom deze taken en activiteiten noodzakelijk zijn. </a:t>
            </a:r>
          </a:p>
          <a:p>
            <a:endParaRPr lang="nl-NL" sz="1800" dirty="0">
              <a:latin typeface="Verdana" panose="020B0604030504040204" pitchFamily="34" charset="0"/>
              <a:ea typeface="Verdana" panose="020B0604030504040204" pitchFamily="34" charset="0"/>
              <a:cs typeface="Verdana" panose="020B0604030504040204" pitchFamily="34" charset="0"/>
            </a:endParaRPr>
          </a:p>
          <a:p>
            <a:pPr>
              <a:lnSpc>
                <a:spcPct val="115000"/>
              </a:lnSpc>
              <a:spcAft>
                <a:spcPts val="800"/>
              </a:spcAft>
            </a:pPr>
            <a:r>
              <a:rPr lang="nl-NL" sz="1800" dirty="0">
                <a:solidFill>
                  <a:schemeClr val="tx1">
                    <a:lumMod val="65000"/>
                    <a:lumOff val="35000"/>
                  </a:schemeClr>
                </a:solidFill>
                <a:effectLst/>
                <a:latin typeface="Verdana" panose="020B0604030504040204" pitchFamily="34" charset="0"/>
                <a:ea typeface="Verdana" panose="020B0604030504040204" pitchFamily="34" charset="0"/>
                <a:cs typeface="Verdana" panose="020B0604030504040204" pitchFamily="34" charset="0"/>
              </a:rPr>
              <a:t> </a:t>
            </a:r>
          </a:p>
          <a:p>
            <a:endParaRPr lang="nl-NL" sz="18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descr="Droppie Water in een bootje en logo Waterschap Vallei en Veluwe">
            <a:extLst>
              <a:ext uri="{FF2B5EF4-FFF2-40B4-BE49-F238E27FC236}">
                <a16:creationId xmlns:a16="http://schemas.microsoft.com/office/drawing/2014/main" id="{123C8CFA-51ED-9646-B894-BA82AA0C7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74250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3D473D6-95AD-44F3-87CD-ADC324D7BB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 y="-40339"/>
            <a:ext cx="12263715" cy="6898339"/>
          </a:xfrm>
          <a:prstGeom prst="rect">
            <a:avLst/>
          </a:prstGeom>
        </p:spPr>
      </p:pic>
      <p:sp>
        <p:nvSpPr>
          <p:cNvPr id="10" name="Titel 9">
            <a:extLst>
              <a:ext uri="{FF2B5EF4-FFF2-40B4-BE49-F238E27FC236}">
                <a16:creationId xmlns:a16="http://schemas.microsoft.com/office/drawing/2014/main" id="{39F5D506-5FA4-40CD-9718-6244ED1D2831}"/>
              </a:ext>
            </a:extLst>
          </p:cNvPr>
          <p:cNvSpPr txBox="1">
            <a:spLocks noGrp="1"/>
          </p:cNvSpPr>
          <p:nvPr>
            <p:ph type="title" idx="4294967295"/>
          </p:nvPr>
        </p:nvSpPr>
        <p:spPr>
          <a:xfrm>
            <a:off x="731398" y="569379"/>
            <a:ext cx="4412103"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Aan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de slag!</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kstvak 3">
            <a:extLst>
              <a:ext uri="{FF2B5EF4-FFF2-40B4-BE49-F238E27FC236}">
                <a16:creationId xmlns:a16="http://schemas.microsoft.com/office/drawing/2014/main" id="{D9A80265-5182-5C43-BDB1-A05E053C4518}"/>
              </a:ext>
            </a:extLst>
          </p:cNvPr>
          <p:cNvSpPr txBox="1"/>
          <p:nvPr/>
        </p:nvSpPr>
        <p:spPr>
          <a:xfrm>
            <a:off x="731398" y="1579794"/>
            <a:ext cx="8767053" cy="2308324"/>
          </a:xfrm>
          <a:prstGeom prst="rect">
            <a:avLst/>
          </a:prstGeom>
          <a:noFill/>
        </p:spPr>
        <p:txBody>
          <a:bodyPr wrap="square">
            <a:sp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Ga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naar</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www.droppiewater.nl/</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droppiewaterindeklas/</a:t>
            </a:r>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Klik</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op de button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groep</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7-8’</a:t>
            </a:r>
          </a:p>
          <a:p>
            <a:endParaRPr lang="en-US"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Bij</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de button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Kies</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een</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thema</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klik</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je op het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thema</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‘Wat is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een</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bg1"/>
                </a:solidFill>
                <a:latin typeface="Verdana" panose="020B0604030504040204" pitchFamily="34" charset="0"/>
                <a:ea typeface="Verdana" panose="020B0604030504040204" pitchFamily="34" charset="0"/>
                <a:cs typeface="Verdana" panose="020B0604030504040204" pitchFamily="34" charset="0"/>
              </a:rPr>
              <a:t>waterschap</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descr="Droppie Water in een bootje en logo Waterschap Vallei en Veluwe">
            <a:extLst>
              <a:ext uri="{FF2B5EF4-FFF2-40B4-BE49-F238E27FC236}">
                <a16:creationId xmlns:a16="http://schemas.microsoft.com/office/drawing/2014/main" id="{D8BC11FC-0D2C-AE47-AB2C-60370609C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86559"/>
            <a:ext cx="12192000" cy="2010114"/>
          </a:xfrm>
          <a:prstGeom prst="rect">
            <a:avLst/>
          </a:prstGeom>
        </p:spPr>
      </p:pic>
    </p:spTree>
    <p:extLst>
      <p:ext uri="{BB962C8B-B14F-4D97-AF65-F5344CB8AC3E}">
        <p14:creationId xmlns:p14="http://schemas.microsoft.com/office/powerpoint/2010/main" val="370194701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570</Words>
  <Application>Microsoft Office PowerPoint</Application>
  <PresentationFormat>Breedbeeld</PresentationFormat>
  <Paragraphs>55</Paragraphs>
  <Slides>9</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Calibri</vt:lpstr>
      <vt:lpstr>Calibri Light</vt:lpstr>
      <vt:lpstr>Verdana</vt:lpstr>
      <vt:lpstr>Kantoorthema</vt:lpstr>
      <vt:lpstr>Film ‘Wat doet een waterschap?’</vt:lpstr>
      <vt:lpstr>Waar ging dit filmpje over?</vt:lpstr>
      <vt:lpstr>waterschappen</vt:lpstr>
      <vt:lpstr>Kaart van werkgebied Waterschap Vallei en Veluwe</vt:lpstr>
      <vt:lpstr>Wat hebben deze foto’s met het waterschap te maken?</vt:lpstr>
      <vt:lpstr>Wat hebben deze foto met waterschap te maken</vt:lpstr>
      <vt:lpstr>Wat gaan jullie doen?</vt:lpstr>
      <vt:lpstr>Wat leer je hierdoor? </vt:lpstr>
      <vt:lpstr>Aan de slag!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dc:creator>
  <cp:lastModifiedBy>Wegerif, Corja</cp:lastModifiedBy>
  <cp:revision>58</cp:revision>
  <dcterms:created xsi:type="dcterms:W3CDTF">2021-03-15T10:30:06Z</dcterms:created>
  <dcterms:modified xsi:type="dcterms:W3CDTF">2021-05-27T08:15:41Z</dcterms:modified>
</cp:coreProperties>
</file>