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3" r:id="rId2"/>
    <p:sldId id="260" r:id="rId3"/>
    <p:sldId id="268" r:id="rId4"/>
    <p:sldId id="276" r:id="rId5"/>
    <p:sldId id="277" r:id="rId6"/>
    <p:sldId id="278" r:id="rId7"/>
    <p:sldId id="279" r:id="rId8"/>
    <p:sldId id="280" r:id="rId9"/>
    <p:sldId id="274" r:id="rId10"/>
    <p:sldId id="282" r:id="rId11"/>
    <p:sldId id="288" r:id="rId12"/>
    <p:sldId id="289" r:id="rId13"/>
    <p:sldId id="290" r:id="rId14"/>
    <p:sldId id="291" r:id="rId15"/>
    <p:sldId id="292" r:id="rId16"/>
    <p:sldId id="294"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e, Marieke ten" initials="BMt" lastIdx="1" clrIdx="0">
    <p:extLst>
      <p:ext uri="{19B8F6BF-5375-455C-9EA6-DF929625EA0E}">
        <p15:presenceInfo xmlns:p15="http://schemas.microsoft.com/office/powerpoint/2012/main" userId="S::mtenberge@vallei-veluwe.nl::97615517-cfea-4d3b-91ff-4661ee2a29eb" providerId="AD"/>
      </p:ext>
    </p:extLst>
  </p:cmAuthor>
  <p:cmAuthor id="2" name="Coby" initials="C" lastIdx="7" clrIdx="1">
    <p:extLst>
      <p:ext uri="{19B8F6BF-5375-455C-9EA6-DF929625EA0E}">
        <p15:presenceInfo xmlns:p15="http://schemas.microsoft.com/office/powerpoint/2012/main" userId="S::CBaars@vallei-veluwe.nl::87775980-d12f-4449-9d3d-8db3788b9f28" providerId="AD"/>
      </p:ext>
    </p:extLst>
  </p:cmAuthor>
  <p:cmAuthor id="3" name="Dorien" initials="D" lastIdx="8" clrIdx="2">
    <p:extLst>
      <p:ext uri="{19B8F6BF-5375-455C-9EA6-DF929625EA0E}">
        <p15:presenceInfo xmlns:p15="http://schemas.microsoft.com/office/powerpoint/2012/main" userId="S::DRoubos@vallei-veluwe.nl::9085c5e3-1234-4805-81a5-1bf7ee6b91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CDF"/>
    <a:srgbClr val="004A89"/>
    <a:srgbClr val="61B3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97" autoAdjust="0"/>
  </p:normalViewPr>
  <p:slideViewPr>
    <p:cSldViewPr snapToGrid="0">
      <p:cViewPr varScale="1">
        <p:scale>
          <a:sx n="92" d="100"/>
          <a:sy n="92" d="100"/>
        </p:scale>
        <p:origin x="192" y="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7B1F83-C9FD-43EA-B433-E4263FB28437}" type="datetimeFigureOut">
              <a:rPr lang="nl-NL" smtClean="0"/>
              <a:t>26-5-2021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098E7-B866-4FDE-BA85-1534CF66D410}" type="slidenum">
              <a:rPr lang="nl-NL" smtClean="0"/>
              <a:t>‹nr.›</a:t>
            </a:fld>
            <a:endParaRPr lang="nl-NL"/>
          </a:p>
        </p:txBody>
      </p:sp>
    </p:spTree>
    <p:extLst>
      <p:ext uri="{BB962C8B-B14F-4D97-AF65-F5344CB8AC3E}">
        <p14:creationId xmlns:p14="http://schemas.microsoft.com/office/powerpoint/2010/main" val="375316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Wat hebben deze foto’s met elkaar te maken? </a:t>
            </a:r>
            <a:r>
              <a:rPr lang="nl-NL" sz="1200" i="1" dirty="0">
                <a:effectLst/>
                <a:latin typeface="Calibri" panose="020F0502020204030204" pitchFamily="34" charset="0"/>
                <a:ea typeface="Calibri" panose="020F0502020204030204" pitchFamily="34" charset="0"/>
                <a:cs typeface="Times New Roman" panose="02020603050405020304" pitchFamily="18" charset="0"/>
              </a:rPr>
              <a:t>Foto 1 is de wijk </a:t>
            </a:r>
            <a:r>
              <a:rPr lang="nl-NL" sz="1200" i="1" dirty="0" err="1">
                <a:effectLst/>
                <a:latin typeface="Calibri" panose="020F0502020204030204" pitchFamily="34" charset="0"/>
                <a:ea typeface="Calibri" panose="020F0502020204030204" pitchFamily="34" charset="0"/>
                <a:cs typeface="Times New Roman" panose="02020603050405020304" pitchFamily="18" charset="0"/>
              </a:rPr>
              <a:t>Zonnehof</a:t>
            </a:r>
            <a:r>
              <a:rPr lang="nl-NL" sz="1200" i="1" dirty="0">
                <a:effectLst/>
                <a:latin typeface="Calibri" panose="020F0502020204030204" pitchFamily="34" charset="0"/>
                <a:ea typeface="Calibri" panose="020F0502020204030204" pitchFamily="34" charset="0"/>
                <a:cs typeface="Times New Roman" panose="02020603050405020304" pitchFamily="18" charset="0"/>
              </a:rPr>
              <a:t> voordat er klimaatbestendige maatregelen zijn genomen en foto 2 (foto </a:t>
            </a:r>
            <a:r>
              <a:rPr lang="nl-NL" sz="1200" i="1" dirty="0"/>
              <a:t>Wil </a:t>
            </a:r>
            <a:r>
              <a:rPr lang="nl-NL" sz="1200" i="1" dirty="0" err="1"/>
              <a:t>Groenhuijsen</a:t>
            </a:r>
            <a:r>
              <a:rPr lang="nl-NL" sz="1200" i="1" dirty="0"/>
              <a:t>) </a:t>
            </a:r>
            <a:r>
              <a:rPr lang="nl-NL" sz="1200" i="1" dirty="0">
                <a:effectLst/>
                <a:latin typeface="Calibri" panose="020F0502020204030204" pitchFamily="34" charset="0"/>
                <a:ea typeface="Calibri" panose="020F0502020204030204" pitchFamily="34" charset="0"/>
                <a:cs typeface="Times New Roman" panose="02020603050405020304" pitchFamily="18" charset="0"/>
              </a:rPr>
              <a:t>is </a:t>
            </a:r>
            <a:r>
              <a:rPr lang="nl-NL" sz="1200" i="1" dirty="0" err="1">
                <a:effectLst/>
                <a:latin typeface="Calibri" panose="020F0502020204030204" pitchFamily="34" charset="0"/>
                <a:ea typeface="Calibri" panose="020F0502020204030204" pitchFamily="34" charset="0"/>
                <a:cs typeface="Times New Roman" panose="02020603050405020304" pitchFamily="18" charset="0"/>
              </a:rPr>
              <a:t>Zonnehof</a:t>
            </a:r>
            <a:r>
              <a:rPr lang="nl-NL" sz="1200" i="1" dirty="0">
                <a:effectLst/>
                <a:latin typeface="Calibri" panose="020F0502020204030204" pitchFamily="34" charset="0"/>
                <a:ea typeface="Calibri" panose="020F0502020204030204" pitchFamily="34" charset="0"/>
                <a:cs typeface="Times New Roman" panose="02020603050405020304" pitchFamily="18" charset="0"/>
              </a:rPr>
              <a:t> nadat er klimaatbestendige maatregelen zijn genomen.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0" dirty="0">
                <a:effectLst/>
                <a:latin typeface="Calibri" panose="020F0502020204030204" pitchFamily="34" charset="0"/>
                <a:ea typeface="Calibri" panose="020F0502020204030204" pitchFamily="34" charset="0"/>
                <a:cs typeface="Times New Roman" panose="02020603050405020304" pitchFamily="18" charset="0"/>
              </a:rPr>
              <a:t>Welke verschillen zie je?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Waarom is het belangrijk om klimaatbestendige maatregelen toe te passen in wijken? </a:t>
            </a:r>
            <a:r>
              <a:rPr lang="nl-NL" sz="1200" i="1" dirty="0">
                <a:effectLst/>
                <a:latin typeface="Calibri" panose="020F0502020204030204" pitchFamily="34" charset="0"/>
                <a:ea typeface="Calibri" panose="020F0502020204030204" pitchFamily="34" charset="0"/>
                <a:cs typeface="Times New Roman" panose="02020603050405020304" pitchFamily="18" charset="0"/>
              </a:rPr>
              <a:t>Door de aanleg van groen wordt wateroverlast beperkt, in dit geval naar een nabijgelegen ondergrondse parkeerkelder. Daarnaast zorgt groen voor meer verkoeling, trekt groen meer dieren aan en kunnen mensen genieten van een mooie, groene wijk.</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a:t>
            </a:fld>
            <a:endParaRPr lang="nl-NL"/>
          </a:p>
        </p:txBody>
      </p:sp>
    </p:spTree>
    <p:extLst>
      <p:ext uri="{BB962C8B-B14F-4D97-AF65-F5344CB8AC3E}">
        <p14:creationId xmlns:p14="http://schemas.microsoft.com/office/powerpoint/2010/main" val="1950098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10</a:t>
            </a:fld>
            <a:endParaRPr lang="nl-NL"/>
          </a:p>
        </p:txBody>
      </p:sp>
    </p:spTree>
    <p:extLst>
      <p:ext uri="{BB962C8B-B14F-4D97-AF65-F5344CB8AC3E}">
        <p14:creationId xmlns:p14="http://schemas.microsoft.com/office/powerpoint/2010/main" val="309739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11</a:t>
            </a:fld>
            <a:endParaRPr lang="nl-NL"/>
          </a:p>
        </p:txBody>
      </p:sp>
    </p:spTree>
    <p:extLst>
      <p:ext uri="{BB962C8B-B14F-4D97-AF65-F5344CB8AC3E}">
        <p14:creationId xmlns:p14="http://schemas.microsoft.com/office/powerpoint/2010/main" val="3884233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12</a:t>
            </a:fld>
            <a:endParaRPr lang="nl-NL"/>
          </a:p>
        </p:txBody>
      </p:sp>
    </p:spTree>
    <p:extLst>
      <p:ext uri="{BB962C8B-B14F-4D97-AF65-F5344CB8AC3E}">
        <p14:creationId xmlns:p14="http://schemas.microsoft.com/office/powerpoint/2010/main" val="3331682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13</a:t>
            </a:fld>
            <a:endParaRPr lang="nl-NL"/>
          </a:p>
        </p:txBody>
      </p:sp>
    </p:spTree>
    <p:extLst>
      <p:ext uri="{BB962C8B-B14F-4D97-AF65-F5344CB8AC3E}">
        <p14:creationId xmlns:p14="http://schemas.microsoft.com/office/powerpoint/2010/main" val="3833852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14</a:t>
            </a:fld>
            <a:endParaRPr lang="nl-NL"/>
          </a:p>
        </p:txBody>
      </p:sp>
    </p:spTree>
    <p:extLst>
      <p:ext uri="{BB962C8B-B14F-4D97-AF65-F5344CB8AC3E}">
        <p14:creationId xmlns:p14="http://schemas.microsoft.com/office/powerpoint/2010/main" val="2212861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15</a:t>
            </a:fld>
            <a:endParaRPr lang="nl-NL"/>
          </a:p>
        </p:txBody>
      </p:sp>
    </p:spTree>
    <p:extLst>
      <p:ext uri="{BB962C8B-B14F-4D97-AF65-F5344CB8AC3E}">
        <p14:creationId xmlns:p14="http://schemas.microsoft.com/office/powerpoint/2010/main" val="1414841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Leerdoelen</a:t>
            </a:r>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16</a:t>
            </a:fld>
            <a:endParaRPr lang="nl-NL"/>
          </a:p>
        </p:txBody>
      </p:sp>
    </p:spTree>
    <p:extLst>
      <p:ext uri="{BB962C8B-B14F-4D97-AF65-F5344CB8AC3E}">
        <p14:creationId xmlns:p14="http://schemas.microsoft.com/office/powerpoint/2010/main" val="1398103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Klimaatverandering leidt tot meer hittegolven, vaker extreme neerslag, en meer droogte perioden. Vegetatie biedt oplossingen voor hitte, wateroverlast en droogte: het zorgt voor verdampingskoeling, biedt schaduw en het hemelwater kan worden opgenomen in de ondergrond. Daarom is het belangrijk het aandeel groen in de stad te behouden en vergroten. Met name loofbomen met grote kronen zijn effectief door hun schaduwwerking.</a:t>
            </a:r>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2</a:t>
            </a:fld>
            <a:endParaRPr lang="nl-NL"/>
          </a:p>
        </p:txBody>
      </p:sp>
    </p:spTree>
    <p:extLst>
      <p:ext uri="{BB962C8B-B14F-4D97-AF65-F5344CB8AC3E}">
        <p14:creationId xmlns:p14="http://schemas.microsoft.com/office/powerpoint/2010/main" val="3697667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spcAft>
                <a:spcPts val="800"/>
              </a:spcAft>
              <a:buSzPts val="1000"/>
              <a:buFont typeface="Symbol" panose="05050102010706020507" pitchFamily="18" charset="2"/>
              <a:buNone/>
              <a:tabLst>
                <a:tab pos="457200" algn="l"/>
              </a:tabLst>
            </a:pPr>
            <a:r>
              <a:rPr lang="nl-NL" sz="1200">
                <a:effectLst/>
                <a:latin typeface="Calibri" panose="020F0502020204030204" pitchFamily="34" charset="0"/>
                <a:ea typeface="Calibri" panose="020F0502020204030204" pitchFamily="34" charset="0"/>
                <a:cs typeface="Times New Roman" panose="02020603050405020304" pitchFamily="18" charset="0"/>
              </a:rPr>
              <a:t>Ter info (Hogeschool van Amsterdam, 2017):</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nl-NL" sz="1200" dirty="0">
                <a:effectLst/>
                <a:latin typeface="Calibri" panose="020F0502020204030204" pitchFamily="34" charset="0"/>
                <a:ea typeface="Calibri" panose="020F0502020204030204" pitchFamily="34" charset="0"/>
                <a:cs typeface="Times New Roman" panose="02020603050405020304" pitchFamily="18" charset="0"/>
              </a:rPr>
              <a:t>Het verkoelende effect van schaduw is veel groter dan het effect van (verkoelend) water in de stad. Het creëren van schaduwrijke plekken is een effectieve maatregel tegen hittestress.</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groene straatinrichting levert meer op dan het kost.</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nl-NL" sz="1200" dirty="0">
                <a:effectLst/>
                <a:latin typeface="Calibri" panose="020F0502020204030204" pitchFamily="34" charset="0"/>
                <a:ea typeface="Calibri" panose="020F0502020204030204" pitchFamily="34" charset="0"/>
                <a:cs typeface="Times New Roman" panose="02020603050405020304" pitchFamily="18" charset="0"/>
              </a:rPr>
              <a:t>Bomen zijn ideaal voor het voorkomen van opwarming in stedelijk gebied. In de zomer geven ze schaduw en in de winter laten ze straling door.</a:t>
            </a:r>
          </a:p>
          <a:p>
            <a:pPr marL="342900" lvl="0" indent="-342900">
              <a:lnSpc>
                <a:spcPct val="107000"/>
              </a:lnSpc>
              <a:spcAft>
                <a:spcPts val="800"/>
              </a:spcAft>
              <a:buSzPts val="1000"/>
              <a:buFont typeface="Symbol" panose="05050102010706020507" pitchFamily="18" charset="2"/>
              <a:buChar char=""/>
              <a:tabLst>
                <a:tab pos="457200" algn="l"/>
              </a:tabLst>
            </a:pPr>
            <a:r>
              <a:rPr lang="nl-NL" sz="1200" dirty="0">
                <a:effectLst/>
                <a:latin typeface="Calibri" panose="020F0502020204030204" pitchFamily="34" charset="0"/>
                <a:ea typeface="Calibri" panose="020F0502020204030204" pitchFamily="34" charset="0"/>
                <a:cs typeface="Times New Roman" panose="02020603050405020304" pitchFamily="18" charset="0"/>
              </a:rPr>
              <a:t>Het verhogen van het percentage groen (parken, tuinen, gevels, daken) geeft op wijk- of stadsniveau een verlaging van de temperatuur.</a:t>
            </a:r>
          </a:p>
          <a:p>
            <a:pPr marL="342900" lvl="0" indent="-342900">
              <a:lnSpc>
                <a:spcPct val="107000"/>
              </a:lnSpc>
              <a:spcAft>
                <a:spcPts val="800"/>
              </a:spcAft>
              <a:buSzPts val="1000"/>
              <a:buFont typeface="Symbol" panose="05050102010706020507" pitchFamily="18" charset="2"/>
              <a:buChar char=""/>
              <a:tabLst>
                <a:tab pos="457200" algn="l"/>
              </a:tabLst>
            </a:pPr>
            <a:r>
              <a:rPr lang="nl-NL" sz="1200" dirty="0">
                <a:effectLst/>
                <a:latin typeface="Calibri" panose="020F0502020204030204" pitchFamily="34" charset="0"/>
                <a:ea typeface="Calibri" panose="020F0502020204030204" pitchFamily="34" charset="0"/>
                <a:cs typeface="Times New Roman" panose="02020603050405020304" pitchFamily="18" charset="0"/>
              </a:rPr>
              <a:t>Een klimaatbestendige inrichting is relatief eenvoudig en vaak voordelig.</a:t>
            </a:r>
          </a:p>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3</a:t>
            </a:fld>
            <a:endParaRPr lang="nl-NL"/>
          </a:p>
        </p:txBody>
      </p:sp>
    </p:spTree>
    <p:extLst>
      <p:ext uri="{BB962C8B-B14F-4D97-AF65-F5344CB8AC3E}">
        <p14:creationId xmlns:p14="http://schemas.microsoft.com/office/powerpoint/2010/main" val="2166807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200" dirty="0">
                <a:effectLst/>
                <a:latin typeface="Calibri" panose="020F0502020204030204" pitchFamily="34" charset="0"/>
                <a:ea typeface="Calibri" panose="020F0502020204030204" pitchFamily="34" charset="0"/>
                <a:cs typeface="Times New Roman" panose="02020603050405020304" pitchFamily="18" charset="0"/>
              </a:rPr>
              <a:t>Wat zie je op deze foto’s? </a:t>
            </a:r>
            <a:r>
              <a:rPr lang="nl-NL" sz="1200" i="1" dirty="0">
                <a:effectLst/>
                <a:latin typeface="Calibri" panose="020F0502020204030204" pitchFamily="34" charset="0"/>
                <a:ea typeface="Calibri" panose="020F0502020204030204" pitchFamily="34" charset="0"/>
                <a:cs typeface="Times New Roman" panose="02020603050405020304" pitchFamily="18" charset="0"/>
              </a:rPr>
              <a:t>Groene daken.</a:t>
            </a:r>
          </a:p>
          <a:p>
            <a:pPr marL="0" lvl="0" indent="0">
              <a:lnSpc>
                <a:spcPct val="107000"/>
              </a:lnSpc>
              <a:buFont typeface="Symbol" panose="05050102010706020507" pitchFamily="18" charset="2"/>
              <a:buNone/>
            </a:pPr>
            <a:r>
              <a:rPr lang="nl-NL" sz="1200" dirty="0">
                <a:effectLst/>
                <a:latin typeface="Calibri" panose="020F0502020204030204" pitchFamily="34" charset="0"/>
                <a:ea typeface="Calibri" panose="020F0502020204030204" pitchFamily="34" charset="0"/>
                <a:cs typeface="Times New Roman" panose="02020603050405020304" pitchFamily="18" charset="0"/>
              </a:rPr>
              <a:t>Waarom zijn groene daken nuttig? </a:t>
            </a:r>
            <a:r>
              <a:rPr lang="nl-NL" sz="1200" i="1" dirty="0">
                <a:effectLst/>
                <a:latin typeface="Calibri" panose="020F0502020204030204" pitchFamily="34" charset="0"/>
                <a:ea typeface="Calibri" panose="020F0502020204030204" pitchFamily="34" charset="0"/>
                <a:cs typeface="Times New Roman" panose="02020603050405020304" pitchFamily="18" charset="0"/>
              </a:rPr>
              <a:t>De plantjes op de groene daken nemen het water op waardoor je minder wateroverlast </a:t>
            </a:r>
            <a:r>
              <a:rPr lang="nl-NL" sz="1200" b="0" i="1" dirty="0">
                <a:effectLst/>
                <a:latin typeface="Calibri" panose="020F0502020204030204" pitchFamily="34" charset="0"/>
                <a:ea typeface="Calibri" panose="020F0502020204030204" pitchFamily="34" charset="0"/>
                <a:cs typeface="Times New Roman" panose="02020603050405020304" pitchFamily="18" charset="0"/>
              </a:rPr>
              <a:t>hebt. </a:t>
            </a:r>
            <a:r>
              <a:rPr lang="nl-NL" sz="1800" b="0" i="1" dirty="0"/>
              <a:t>In de winter zorgt het dak ervoor dat het in huis warmer blijft en in de zomer blijft het lekker koel, omdat de zon niet direct op het dak schijnt</a:t>
            </a:r>
            <a:r>
              <a:rPr lang="nl-NL" sz="1200" b="0" i="1" dirty="0">
                <a:effectLst/>
                <a:latin typeface="Calibri" panose="020F0502020204030204" pitchFamily="34" charset="0"/>
                <a:cs typeface="Times New Roman" panose="02020603050405020304" pitchFamily="18" charset="0"/>
              </a:rPr>
              <a:t>. Verder trekt een groen dak</a:t>
            </a:r>
            <a:r>
              <a:rPr lang="nl-NL" sz="1200" b="0" i="1" dirty="0">
                <a:effectLst/>
                <a:latin typeface="Calibri" panose="020F0502020204030204" pitchFamily="34" charset="0"/>
                <a:ea typeface="Calibri" panose="020F0502020204030204" pitchFamily="34" charset="0"/>
                <a:cs typeface="Times New Roman" panose="02020603050405020304" pitchFamily="18" charset="0"/>
              </a:rPr>
              <a:t> allerlei verschillende diertjes aan.</a:t>
            </a:r>
            <a:r>
              <a:rPr lang="nl-NL" sz="1800" b="0" i="1" dirty="0"/>
              <a:t> </a:t>
            </a:r>
            <a:endParaRPr lang="nl-NL" sz="1200" b="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4</a:t>
            </a:fld>
            <a:endParaRPr lang="nl-NL"/>
          </a:p>
        </p:txBody>
      </p:sp>
    </p:spTree>
    <p:extLst>
      <p:ext uri="{BB962C8B-B14F-4D97-AF65-F5344CB8AC3E}">
        <p14:creationId xmlns:p14="http://schemas.microsoft.com/office/powerpoint/2010/main" val="1677304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200" dirty="0">
                <a:effectLst/>
                <a:latin typeface="Calibri" panose="020F0502020204030204" pitchFamily="34" charset="0"/>
                <a:ea typeface="Calibri" panose="020F0502020204030204" pitchFamily="34" charset="0"/>
                <a:cs typeface="Times New Roman" panose="02020603050405020304" pitchFamily="18" charset="0"/>
              </a:rPr>
              <a:t>Hoe komt dit meisje aan het water denk je? </a:t>
            </a:r>
            <a:r>
              <a:rPr lang="nl-NL" sz="1200" i="1" dirty="0">
                <a:effectLst/>
                <a:latin typeface="Calibri" panose="020F0502020204030204" pitchFamily="34" charset="0"/>
                <a:ea typeface="Calibri" panose="020F0502020204030204" pitchFamily="34" charset="0"/>
                <a:cs typeface="Times New Roman" panose="02020603050405020304" pitchFamily="18" charset="0"/>
              </a:rPr>
              <a:t>Uit de regenton.</a:t>
            </a:r>
          </a:p>
          <a:p>
            <a:pPr marL="0" lvl="0" indent="0">
              <a:lnSpc>
                <a:spcPct val="107000"/>
              </a:lnSpc>
              <a:spcAft>
                <a:spcPts val="800"/>
              </a:spcAft>
              <a:buFont typeface="Symbol" panose="05050102010706020507" pitchFamily="18" charset="2"/>
              <a:buNone/>
            </a:pPr>
            <a:r>
              <a:rPr lang="nl-NL" sz="1200" dirty="0">
                <a:effectLst/>
                <a:latin typeface="Calibri" panose="020F0502020204030204" pitchFamily="34" charset="0"/>
                <a:ea typeface="Calibri" panose="020F0502020204030204" pitchFamily="34" charset="0"/>
                <a:cs typeface="Times New Roman" panose="02020603050405020304" pitchFamily="18" charset="0"/>
              </a:rPr>
              <a:t>Wat was er met dit water gebeurd als het niet in een regenton was opgevangen? </a:t>
            </a:r>
            <a:r>
              <a:rPr lang="nl-NL" sz="1200" i="1" dirty="0">
                <a:effectLst/>
                <a:latin typeface="Calibri" panose="020F0502020204030204" pitchFamily="34" charset="0"/>
                <a:ea typeface="Calibri" panose="020F0502020204030204" pitchFamily="34" charset="0"/>
                <a:cs typeface="Times New Roman" panose="02020603050405020304" pitchFamily="18" charset="0"/>
              </a:rPr>
              <a:t>Dan zou veel van dat water ook in het riool verdwijnen. Nu kan het goed gebruikt worden voor de planten, juist ook in extreem droge periodes.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5</a:t>
            </a:fld>
            <a:endParaRPr lang="nl-NL"/>
          </a:p>
        </p:txBody>
      </p:sp>
    </p:spTree>
    <p:extLst>
      <p:ext uri="{BB962C8B-B14F-4D97-AF65-F5344CB8AC3E}">
        <p14:creationId xmlns:p14="http://schemas.microsoft.com/office/powerpoint/2010/main" val="316677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0" dirty="0">
                <a:effectLst/>
                <a:latin typeface="Calibri" panose="020F0502020204030204" pitchFamily="34" charset="0"/>
                <a:ea typeface="Calibri" panose="020F0502020204030204" pitchFamily="34" charset="0"/>
                <a:cs typeface="Times New Roman" panose="02020603050405020304" pitchFamily="18" charset="0"/>
              </a:rPr>
              <a:t>Dit is een wadi. </a:t>
            </a:r>
            <a:r>
              <a:rPr lang="nl-NL" sz="1800" i="0" dirty="0">
                <a:effectLst/>
                <a:latin typeface="Calibri" panose="020F0502020204030204" pitchFamily="34" charset="0"/>
                <a:cs typeface="Times New Roman" panose="02020603050405020304" pitchFamily="18" charset="0"/>
              </a:rPr>
              <a:t>Wie heeft dat in zijn/haar wijk, of misschien ergens anders ook wel een gezien?</a:t>
            </a:r>
          </a:p>
          <a:p>
            <a:r>
              <a:rPr lang="nl-NL" sz="1800" i="0" dirty="0">
                <a:effectLst/>
                <a:latin typeface="Calibri" panose="020F0502020204030204" pitchFamily="34" charset="0"/>
                <a:cs typeface="Times New Roman" panose="02020603050405020304" pitchFamily="18" charset="0"/>
              </a:rPr>
              <a:t>Wat is een wadi? </a:t>
            </a:r>
            <a:r>
              <a:rPr lang="nl-NL" sz="1800" i="1" dirty="0">
                <a:effectLst/>
                <a:latin typeface="Calibri" panose="020F0502020204030204" pitchFamily="34" charset="0"/>
                <a:cs typeface="Times New Roman" panose="02020603050405020304" pitchFamily="18" charset="0"/>
              </a:rPr>
              <a:t>W</a:t>
            </a:r>
            <a:r>
              <a:rPr lang="nl-NL" i="1" dirty="0"/>
              <a:t>adi komt van het Arabische woord: droogvallende rivieroever. Een wadi is een verlaagd gedeelte van de tuin of een ander gebied in een wijk, voor het opnemen van water dat van daken, paden en terrassen afstroomt. Het doel van een wadi is om het regenwater op te kunnen nemen, op te slaan en in de grond weg te laten zakken. Dit regenwater komt dan ten goede aan de planten die in en rond de wadi staan en aan het dieper liggende grondwater. De regenpijpen worden afgekoppeld van het riool. Het regenwater van je dak stroomt dan dus niet meer naar het riool maar naar je wadi. Zo wordt het riool minder belast bij heftige regenbuien, met als gevolg minder wateroverlast op straat.</a:t>
            </a:r>
            <a:endParaRPr lang="nl-NL" i="0" dirty="0"/>
          </a:p>
          <a:p>
            <a:endParaRPr lang="nl-NL"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6</a:t>
            </a:fld>
            <a:endParaRPr lang="nl-NL"/>
          </a:p>
        </p:txBody>
      </p:sp>
    </p:spTree>
    <p:extLst>
      <p:ext uri="{BB962C8B-B14F-4D97-AF65-F5344CB8AC3E}">
        <p14:creationId xmlns:p14="http://schemas.microsoft.com/office/powerpoint/2010/main" val="3736026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Wat valt je op aan deze wijk, wat zie je allemaal?</a:t>
            </a:r>
          </a:p>
          <a:p>
            <a:pPr marL="0" lvl="0" indent="0">
              <a:lnSpc>
                <a:spcPct val="107000"/>
              </a:lnSpc>
              <a:buFont typeface="Symbol" panose="05050102010706020507" pitchFamily="18" charset="2"/>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Vind je deze wijk al groen genoeg?</a:t>
            </a:r>
          </a:p>
          <a:p>
            <a:pPr marL="0" lvl="0" indent="0">
              <a:lnSpc>
                <a:spcPct val="107000"/>
              </a:lnSpc>
              <a:spcAft>
                <a:spcPts val="800"/>
              </a:spcAft>
              <a:buFont typeface="Symbol" panose="05050102010706020507" pitchFamily="18" charset="2"/>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Onderzoek samen met leerlingen welke 8 klimaatbestendige maatregelen zij in deze wijk kunnen nemen. Door op de juiste plek te klikken, verschijnt er een maatregel. </a:t>
            </a:r>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7</a:t>
            </a:fld>
            <a:endParaRPr lang="nl-NL"/>
          </a:p>
        </p:txBody>
      </p:sp>
    </p:spTree>
    <p:extLst>
      <p:ext uri="{BB962C8B-B14F-4D97-AF65-F5344CB8AC3E}">
        <p14:creationId xmlns:p14="http://schemas.microsoft.com/office/powerpoint/2010/main" val="2267576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t>Er is een cyclus voor onderzoeken en een cyclus voor ontwerpen die in de kern gelijk zijn. Soms werk je aan een onderzoek, soms aan een ontwerp en soms aan een combinatie. Door het doorlopen van alle 7 stappen uit één cyclus of een combinatie van beide cycli, leer je stap voor stap te onderzoeken en ontwerpen.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Hoewel bij onderzoeken en ontwerpen alle zeven stappen worden doorlopen, wordt ook wel eens teruggegaan naar een voorafgaande stap of wordt een stap overgeslagen. </a:t>
            </a:r>
            <a:endParaRPr lang="nl-NL" sz="180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8</a:t>
            </a:fld>
            <a:endParaRPr lang="nl-NL"/>
          </a:p>
        </p:txBody>
      </p:sp>
    </p:spTree>
    <p:extLst>
      <p:ext uri="{BB962C8B-B14F-4D97-AF65-F5344CB8AC3E}">
        <p14:creationId xmlns:p14="http://schemas.microsoft.com/office/powerpoint/2010/main" val="3858674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p:txBody>
      </p:sp>
      <p:sp>
        <p:nvSpPr>
          <p:cNvPr id="4" name="Tijdelijke aanduiding voor dianummer 3"/>
          <p:cNvSpPr>
            <a:spLocks noGrp="1"/>
          </p:cNvSpPr>
          <p:nvPr>
            <p:ph type="sldNum" sz="quarter" idx="5"/>
          </p:nvPr>
        </p:nvSpPr>
        <p:spPr/>
        <p:txBody>
          <a:bodyPr/>
          <a:lstStyle/>
          <a:p>
            <a:fld id="{0E4098E7-B866-4FDE-BA85-1534CF66D410}" type="slidenum">
              <a:rPr lang="nl-NL" smtClean="0"/>
              <a:t>9</a:t>
            </a:fld>
            <a:endParaRPr lang="nl-NL"/>
          </a:p>
        </p:txBody>
      </p:sp>
    </p:spTree>
    <p:extLst>
      <p:ext uri="{BB962C8B-B14F-4D97-AF65-F5344CB8AC3E}">
        <p14:creationId xmlns:p14="http://schemas.microsoft.com/office/powerpoint/2010/main" val="304071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9F1E95-249E-4422-9C90-BF559E67470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E05E6E7-816C-4B76-9B83-7CA9122722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A9CA332-2366-433A-BDF4-C99B2CCC6551}"/>
              </a:ext>
            </a:extLst>
          </p:cNvPr>
          <p:cNvSpPr>
            <a:spLocks noGrp="1"/>
          </p:cNvSpPr>
          <p:nvPr>
            <p:ph type="dt" sz="half" idx="10"/>
          </p:nvPr>
        </p:nvSpPr>
        <p:spPr/>
        <p:txBody>
          <a:bodyPr/>
          <a:lstStyle/>
          <a:p>
            <a:fld id="{9435B1D8-F1BE-4720-B58F-85683B2CC29F}" type="datetimeFigureOut">
              <a:rPr lang="nl-NL" smtClean="0"/>
              <a:t>26-5-2021</a:t>
            </a:fld>
            <a:endParaRPr lang="nl-NL"/>
          </a:p>
        </p:txBody>
      </p:sp>
      <p:sp>
        <p:nvSpPr>
          <p:cNvPr id="5" name="Tijdelijke aanduiding voor voettekst 4">
            <a:extLst>
              <a:ext uri="{FF2B5EF4-FFF2-40B4-BE49-F238E27FC236}">
                <a16:creationId xmlns:a16="http://schemas.microsoft.com/office/drawing/2014/main" id="{87A9C3E4-535D-453A-8758-8CE49448533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E86E3A2-5FAD-4645-B0C6-016EA3F5CEE3}"/>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125596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ACA10C-2AB6-41D1-AB13-B41B57C2874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CC29F94-B6F1-4A8E-8EAE-B38E35E434A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F0565B3-9417-4EC2-B53D-464D3FC783A9}"/>
              </a:ext>
            </a:extLst>
          </p:cNvPr>
          <p:cNvSpPr>
            <a:spLocks noGrp="1"/>
          </p:cNvSpPr>
          <p:nvPr>
            <p:ph type="dt" sz="half" idx="10"/>
          </p:nvPr>
        </p:nvSpPr>
        <p:spPr/>
        <p:txBody>
          <a:bodyPr/>
          <a:lstStyle/>
          <a:p>
            <a:fld id="{9435B1D8-F1BE-4720-B58F-85683B2CC29F}" type="datetimeFigureOut">
              <a:rPr lang="nl-NL" smtClean="0"/>
              <a:t>26-5-2021</a:t>
            </a:fld>
            <a:endParaRPr lang="nl-NL"/>
          </a:p>
        </p:txBody>
      </p:sp>
      <p:sp>
        <p:nvSpPr>
          <p:cNvPr id="5" name="Tijdelijke aanduiding voor voettekst 4">
            <a:extLst>
              <a:ext uri="{FF2B5EF4-FFF2-40B4-BE49-F238E27FC236}">
                <a16:creationId xmlns:a16="http://schemas.microsoft.com/office/drawing/2014/main" id="{E1B6FA08-F793-4FEE-AE54-5877986CFD2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C247E46-A05B-4F86-AA35-6591791D23AA}"/>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2814466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F8D4854-7626-4382-85D0-1AEBBCA56DC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459025B-072D-4ED4-9254-FC37BF6F509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ECF03F0-E3C7-4449-A2E2-F9A0A7B0224B}"/>
              </a:ext>
            </a:extLst>
          </p:cNvPr>
          <p:cNvSpPr>
            <a:spLocks noGrp="1"/>
          </p:cNvSpPr>
          <p:nvPr>
            <p:ph type="dt" sz="half" idx="10"/>
          </p:nvPr>
        </p:nvSpPr>
        <p:spPr/>
        <p:txBody>
          <a:bodyPr/>
          <a:lstStyle/>
          <a:p>
            <a:fld id="{9435B1D8-F1BE-4720-B58F-85683B2CC29F}" type="datetimeFigureOut">
              <a:rPr lang="nl-NL" smtClean="0"/>
              <a:t>26-5-2021</a:t>
            </a:fld>
            <a:endParaRPr lang="nl-NL"/>
          </a:p>
        </p:txBody>
      </p:sp>
      <p:sp>
        <p:nvSpPr>
          <p:cNvPr id="5" name="Tijdelijke aanduiding voor voettekst 4">
            <a:extLst>
              <a:ext uri="{FF2B5EF4-FFF2-40B4-BE49-F238E27FC236}">
                <a16:creationId xmlns:a16="http://schemas.microsoft.com/office/drawing/2014/main" id="{C5F1DE83-4857-4B1B-8E33-8CA1BC25389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A2D9426-C46F-4EBC-B990-6DE6DF7B2259}"/>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1000307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5E3152-5453-4080-A90F-08307BAC12A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A8D300C-407F-4F0A-8F8E-DD444A94E10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EB82413-467F-4D88-8B41-598FB11780E6}"/>
              </a:ext>
            </a:extLst>
          </p:cNvPr>
          <p:cNvSpPr>
            <a:spLocks noGrp="1"/>
          </p:cNvSpPr>
          <p:nvPr>
            <p:ph type="dt" sz="half" idx="10"/>
          </p:nvPr>
        </p:nvSpPr>
        <p:spPr/>
        <p:txBody>
          <a:bodyPr/>
          <a:lstStyle/>
          <a:p>
            <a:fld id="{9435B1D8-F1BE-4720-B58F-85683B2CC29F}" type="datetimeFigureOut">
              <a:rPr lang="nl-NL" smtClean="0"/>
              <a:t>26-5-2021</a:t>
            </a:fld>
            <a:endParaRPr lang="nl-NL"/>
          </a:p>
        </p:txBody>
      </p:sp>
      <p:sp>
        <p:nvSpPr>
          <p:cNvPr id="5" name="Tijdelijke aanduiding voor voettekst 4">
            <a:extLst>
              <a:ext uri="{FF2B5EF4-FFF2-40B4-BE49-F238E27FC236}">
                <a16:creationId xmlns:a16="http://schemas.microsoft.com/office/drawing/2014/main" id="{ADDFF9A0-4B1F-46AC-BC6A-44126A18251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F1B3759-2010-4328-995B-77D6722FB4EC}"/>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281367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13237-EC51-4BCA-A1F1-31897F64832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0D275F8-82D9-4D9F-B9B0-32AFAB3ECC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4782A29-6EBD-453A-8F40-305E2308FE57}"/>
              </a:ext>
            </a:extLst>
          </p:cNvPr>
          <p:cNvSpPr>
            <a:spLocks noGrp="1"/>
          </p:cNvSpPr>
          <p:nvPr>
            <p:ph type="dt" sz="half" idx="10"/>
          </p:nvPr>
        </p:nvSpPr>
        <p:spPr/>
        <p:txBody>
          <a:bodyPr/>
          <a:lstStyle/>
          <a:p>
            <a:fld id="{9435B1D8-F1BE-4720-B58F-85683B2CC29F}" type="datetimeFigureOut">
              <a:rPr lang="nl-NL" smtClean="0"/>
              <a:t>26-5-2021</a:t>
            </a:fld>
            <a:endParaRPr lang="nl-NL"/>
          </a:p>
        </p:txBody>
      </p:sp>
      <p:sp>
        <p:nvSpPr>
          <p:cNvPr id="5" name="Tijdelijke aanduiding voor voettekst 4">
            <a:extLst>
              <a:ext uri="{FF2B5EF4-FFF2-40B4-BE49-F238E27FC236}">
                <a16:creationId xmlns:a16="http://schemas.microsoft.com/office/drawing/2014/main" id="{A64F2662-45BB-4219-803F-6704C68EE66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038D5C-2536-4A13-8B70-C943D1186BBA}"/>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320535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CCD73-3129-4389-8E8B-4AB5A57AA54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2E8DB97-D155-4449-B054-6D279CFC940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FFC2318-391F-4125-8FAB-BB188FD0EC6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8C33E1C-D64F-42C6-B3AE-830FEEE4DD90}"/>
              </a:ext>
            </a:extLst>
          </p:cNvPr>
          <p:cNvSpPr>
            <a:spLocks noGrp="1"/>
          </p:cNvSpPr>
          <p:nvPr>
            <p:ph type="dt" sz="half" idx="10"/>
          </p:nvPr>
        </p:nvSpPr>
        <p:spPr/>
        <p:txBody>
          <a:bodyPr/>
          <a:lstStyle/>
          <a:p>
            <a:fld id="{9435B1D8-F1BE-4720-B58F-85683B2CC29F}" type="datetimeFigureOut">
              <a:rPr lang="nl-NL" smtClean="0"/>
              <a:t>26-5-2021</a:t>
            </a:fld>
            <a:endParaRPr lang="nl-NL"/>
          </a:p>
        </p:txBody>
      </p:sp>
      <p:sp>
        <p:nvSpPr>
          <p:cNvPr id="6" name="Tijdelijke aanduiding voor voettekst 5">
            <a:extLst>
              <a:ext uri="{FF2B5EF4-FFF2-40B4-BE49-F238E27FC236}">
                <a16:creationId xmlns:a16="http://schemas.microsoft.com/office/drawing/2014/main" id="{48EAF677-28DF-41DE-8298-954968B97B4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30BDF9E-2431-459D-8728-BC858D8B0D97}"/>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3323763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96804B-DE6B-4F15-97FD-FCA821D5D12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6CF811E-61C8-496F-B208-7B25637DFA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EB0A254-E00B-435E-86CB-C03A80DB9F3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A477CE5-518E-44DB-A394-85EC0486F0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DB06498-1CC5-42F4-BFC9-8DAADC96BC8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D4FE440-46BA-4A77-84E0-7FF952712BB1}"/>
              </a:ext>
            </a:extLst>
          </p:cNvPr>
          <p:cNvSpPr>
            <a:spLocks noGrp="1"/>
          </p:cNvSpPr>
          <p:nvPr>
            <p:ph type="dt" sz="half" idx="10"/>
          </p:nvPr>
        </p:nvSpPr>
        <p:spPr/>
        <p:txBody>
          <a:bodyPr/>
          <a:lstStyle/>
          <a:p>
            <a:fld id="{9435B1D8-F1BE-4720-B58F-85683B2CC29F}" type="datetimeFigureOut">
              <a:rPr lang="nl-NL" smtClean="0"/>
              <a:t>26-5-2021</a:t>
            </a:fld>
            <a:endParaRPr lang="nl-NL"/>
          </a:p>
        </p:txBody>
      </p:sp>
      <p:sp>
        <p:nvSpPr>
          <p:cNvPr id="8" name="Tijdelijke aanduiding voor voettekst 7">
            <a:extLst>
              <a:ext uri="{FF2B5EF4-FFF2-40B4-BE49-F238E27FC236}">
                <a16:creationId xmlns:a16="http://schemas.microsoft.com/office/drawing/2014/main" id="{C8C896DC-6820-45C6-9581-C333D97CACB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3065C0-DA66-4CA8-96B2-55E948E09E8C}"/>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197021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E6D432-C6E3-4A89-BD04-2DB7E1FC6DF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C37FDAC-B682-4430-B089-0C37DCB0F05A}"/>
              </a:ext>
            </a:extLst>
          </p:cNvPr>
          <p:cNvSpPr>
            <a:spLocks noGrp="1"/>
          </p:cNvSpPr>
          <p:nvPr>
            <p:ph type="dt" sz="half" idx="10"/>
          </p:nvPr>
        </p:nvSpPr>
        <p:spPr/>
        <p:txBody>
          <a:bodyPr/>
          <a:lstStyle/>
          <a:p>
            <a:fld id="{9435B1D8-F1BE-4720-B58F-85683B2CC29F}" type="datetimeFigureOut">
              <a:rPr lang="nl-NL" smtClean="0"/>
              <a:t>26-5-2021</a:t>
            </a:fld>
            <a:endParaRPr lang="nl-NL"/>
          </a:p>
        </p:txBody>
      </p:sp>
      <p:sp>
        <p:nvSpPr>
          <p:cNvPr id="4" name="Tijdelijke aanduiding voor voettekst 3">
            <a:extLst>
              <a:ext uri="{FF2B5EF4-FFF2-40B4-BE49-F238E27FC236}">
                <a16:creationId xmlns:a16="http://schemas.microsoft.com/office/drawing/2014/main" id="{F6ABFF27-A768-4863-A193-171EF4B369F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9968242-DCC8-48BD-8177-AB62FDDC3E0F}"/>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1168718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422D543-97F7-4B91-BD06-65A0EF23DCF4}"/>
              </a:ext>
            </a:extLst>
          </p:cNvPr>
          <p:cNvSpPr>
            <a:spLocks noGrp="1"/>
          </p:cNvSpPr>
          <p:nvPr>
            <p:ph type="dt" sz="half" idx="10"/>
          </p:nvPr>
        </p:nvSpPr>
        <p:spPr/>
        <p:txBody>
          <a:bodyPr/>
          <a:lstStyle/>
          <a:p>
            <a:fld id="{9435B1D8-F1BE-4720-B58F-85683B2CC29F}" type="datetimeFigureOut">
              <a:rPr lang="nl-NL" smtClean="0"/>
              <a:t>26-5-2021</a:t>
            </a:fld>
            <a:endParaRPr lang="nl-NL"/>
          </a:p>
        </p:txBody>
      </p:sp>
      <p:sp>
        <p:nvSpPr>
          <p:cNvPr id="3" name="Tijdelijke aanduiding voor voettekst 2">
            <a:extLst>
              <a:ext uri="{FF2B5EF4-FFF2-40B4-BE49-F238E27FC236}">
                <a16:creationId xmlns:a16="http://schemas.microsoft.com/office/drawing/2014/main" id="{9956DD06-D3F7-49A2-91E2-037CB560AE0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420AF30-DAD3-4B4A-8736-9CA3639F7086}"/>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276703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23BD0-6615-4D60-9727-878055D2009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970D6E1-4382-4B62-8163-47C5C1ABC6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B862F5B-39B9-40F9-B882-0BF2ADB77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0C74321-2848-468E-9C25-9FC20859E4C9}"/>
              </a:ext>
            </a:extLst>
          </p:cNvPr>
          <p:cNvSpPr>
            <a:spLocks noGrp="1"/>
          </p:cNvSpPr>
          <p:nvPr>
            <p:ph type="dt" sz="half" idx="10"/>
          </p:nvPr>
        </p:nvSpPr>
        <p:spPr/>
        <p:txBody>
          <a:bodyPr/>
          <a:lstStyle/>
          <a:p>
            <a:fld id="{9435B1D8-F1BE-4720-B58F-85683B2CC29F}" type="datetimeFigureOut">
              <a:rPr lang="nl-NL" smtClean="0"/>
              <a:t>26-5-2021</a:t>
            </a:fld>
            <a:endParaRPr lang="nl-NL"/>
          </a:p>
        </p:txBody>
      </p:sp>
      <p:sp>
        <p:nvSpPr>
          <p:cNvPr id="6" name="Tijdelijke aanduiding voor voettekst 5">
            <a:extLst>
              <a:ext uri="{FF2B5EF4-FFF2-40B4-BE49-F238E27FC236}">
                <a16:creationId xmlns:a16="http://schemas.microsoft.com/office/drawing/2014/main" id="{2B113236-0659-4BA4-9AD1-039C03A070F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A9AE5A0-0D6A-4268-B5FD-B73658087FD7}"/>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3007144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6C18BE-0B5F-4EFB-AFA0-DAE5CA9BCCB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E3E5913-8F66-4CCF-B7B9-5C1E4F15AE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723FAAC-E46D-4994-ABD3-64AD287EB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FCE6A08-97CF-4948-BCEF-309B62849CEC}"/>
              </a:ext>
            </a:extLst>
          </p:cNvPr>
          <p:cNvSpPr>
            <a:spLocks noGrp="1"/>
          </p:cNvSpPr>
          <p:nvPr>
            <p:ph type="dt" sz="half" idx="10"/>
          </p:nvPr>
        </p:nvSpPr>
        <p:spPr/>
        <p:txBody>
          <a:bodyPr/>
          <a:lstStyle/>
          <a:p>
            <a:fld id="{9435B1D8-F1BE-4720-B58F-85683B2CC29F}" type="datetimeFigureOut">
              <a:rPr lang="nl-NL" smtClean="0"/>
              <a:t>26-5-2021</a:t>
            </a:fld>
            <a:endParaRPr lang="nl-NL"/>
          </a:p>
        </p:txBody>
      </p:sp>
      <p:sp>
        <p:nvSpPr>
          <p:cNvPr id="6" name="Tijdelijke aanduiding voor voettekst 5">
            <a:extLst>
              <a:ext uri="{FF2B5EF4-FFF2-40B4-BE49-F238E27FC236}">
                <a16:creationId xmlns:a16="http://schemas.microsoft.com/office/drawing/2014/main" id="{5ABA7B29-01A4-4CEA-8F53-7D5E50C4093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12F3E35-3702-498B-9647-B8A3F4DD2787}"/>
              </a:ext>
            </a:extLst>
          </p:cNvPr>
          <p:cNvSpPr>
            <a:spLocks noGrp="1"/>
          </p:cNvSpPr>
          <p:nvPr>
            <p:ph type="sldNum" sz="quarter" idx="12"/>
          </p:nvPr>
        </p:nvSpPr>
        <p:spPr/>
        <p:txBody>
          <a:bodyPr/>
          <a:lstStyle/>
          <a:p>
            <a:fld id="{EC60C15B-712C-4DF9-97DB-FEBA23E7891E}" type="slidenum">
              <a:rPr lang="nl-NL" smtClean="0"/>
              <a:t>‹nr.›</a:t>
            </a:fld>
            <a:endParaRPr lang="nl-NL"/>
          </a:p>
        </p:txBody>
      </p:sp>
    </p:spTree>
    <p:extLst>
      <p:ext uri="{BB962C8B-B14F-4D97-AF65-F5344CB8AC3E}">
        <p14:creationId xmlns:p14="http://schemas.microsoft.com/office/powerpoint/2010/main" val="64830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06861BB-951B-4D3A-A88E-F25D26701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D6D3A2F-B4D2-485A-B10D-B82B3ECE81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E7582B5-E497-450D-BED6-23FCEE1247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5B1D8-F1BE-4720-B58F-85683B2CC29F}" type="datetimeFigureOut">
              <a:rPr lang="nl-NL" smtClean="0"/>
              <a:t>26-5-2021</a:t>
            </a:fld>
            <a:endParaRPr lang="nl-NL"/>
          </a:p>
        </p:txBody>
      </p:sp>
      <p:sp>
        <p:nvSpPr>
          <p:cNvPr id="5" name="Tijdelijke aanduiding voor voettekst 4">
            <a:extLst>
              <a:ext uri="{FF2B5EF4-FFF2-40B4-BE49-F238E27FC236}">
                <a16:creationId xmlns:a16="http://schemas.microsoft.com/office/drawing/2014/main" id="{F4429C6C-A836-4346-B2B6-FDDBCA82DC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779363C-D2D7-4E57-B5FC-7E5E8B486E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0C15B-712C-4DF9-97DB-FEBA23E7891E}" type="slidenum">
              <a:rPr lang="nl-NL" smtClean="0"/>
              <a:t>‹nr.›</a:t>
            </a:fld>
            <a:endParaRPr lang="nl-NL"/>
          </a:p>
        </p:txBody>
      </p:sp>
    </p:spTree>
    <p:extLst>
      <p:ext uri="{BB962C8B-B14F-4D97-AF65-F5344CB8AC3E}">
        <p14:creationId xmlns:p14="http://schemas.microsoft.com/office/powerpoint/2010/main" val="1705171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gzgykR99-f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hyperlink" Target="https://www.waterklimaatles.n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4CEDCF6-589B-0248-A0B9-A6F2A003C8A7}"/>
              </a:ext>
            </a:extLst>
          </p:cNvPr>
          <p:cNvSpPr txBox="1">
            <a:spLocks noGrp="1"/>
          </p:cNvSpPr>
          <p:nvPr>
            <p:ph type="title" idx="4294967295"/>
          </p:nvPr>
        </p:nvSpPr>
        <p:spPr>
          <a:xfrm>
            <a:off x="823911" y="303412"/>
            <a:ext cx="8977314"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Wat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zie</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je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hier</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Rechthoek 1">
            <a:extLst>
              <a:ext uri="{FF2B5EF4-FFF2-40B4-BE49-F238E27FC236}">
                <a16:creationId xmlns:a16="http://schemas.microsoft.com/office/drawing/2014/main" id="{5DB95B23-22AA-2C4A-9939-6FEEFE5483DB}"/>
              </a:ext>
              <a:ext uri="{C183D7F6-B498-43B3-948B-1728B52AA6E4}">
                <adec:decorative xmlns:adec="http://schemas.microsoft.com/office/drawing/2017/decorative" val="1"/>
              </a:ext>
            </a:extLst>
          </p:cNvPr>
          <p:cNvSpPr/>
          <p:nvPr/>
        </p:nvSpPr>
        <p:spPr>
          <a:xfrm>
            <a:off x="0" y="-1668"/>
            <a:ext cx="12192000" cy="6858000"/>
          </a:xfrm>
          <a:prstGeom prst="rect">
            <a:avLst/>
          </a:prstGeom>
          <a:solidFill>
            <a:srgbClr val="004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 name="Afbeelding 3" descr="Droppie Water in een bootje en het logo Waterschap Vallei en Veluwe">
            <a:extLst>
              <a:ext uri="{FF2B5EF4-FFF2-40B4-BE49-F238E27FC236}">
                <a16:creationId xmlns:a16="http://schemas.microsoft.com/office/drawing/2014/main" id="{55BD95FB-5411-E74E-A53D-EBC7B932E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pic>
        <p:nvPicPr>
          <p:cNvPr id="9" name="Afbeelding 8" descr="De wijk Zonnehof voordat er klimaatbestendige maatregelen zijn genomen ">
            <a:extLst>
              <a:ext uri="{FF2B5EF4-FFF2-40B4-BE49-F238E27FC236}">
                <a16:creationId xmlns:a16="http://schemas.microsoft.com/office/drawing/2014/main" id="{F1661893-00EA-9246-9843-D9A8631B9406}"/>
              </a:ext>
            </a:extLst>
          </p:cNvPr>
          <p:cNvPicPr>
            <a:picLocks noChangeAspect="1"/>
          </p:cNvPicPr>
          <p:nvPr/>
        </p:nvPicPr>
        <p:blipFill rotWithShape="1">
          <a:blip r:embed="rId4"/>
          <a:srcRect l="2288" t="21004" r="34661" b="21567"/>
          <a:stretch/>
        </p:blipFill>
        <p:spPr>
          <a:xfrm>
            <a:off x="1095675" y="1917636"/>
            <a:ext cx="5491391" cy="281212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Afbeelding 9" descr="Wijk Zonnehof nadat er klimaatbestendige maatregelen zijn genomen.">
            <a:extLst>
              <a:ext uri="{FF2B5EF4-FFF2-40B4-BE49-F238E27FC236}">
                <a16:creationId xmlns:a16="http://schemas.microsoft.com/office/drawing/2014/main" id="{F0A13AC9-8118-4F4D-9AF1-C861BC8F7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1726" y="1211681"/>
            <a:ext cx="5026235" cy="28121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kstvak 2">
            <a:extLst>
              <a:ext uri="{FF2B5EF4-FFF2-40B4-BE49-F238E27FC236}">
                <a16:creationId xmlns:a16="http://schemas.microsoft.com/office/drawing/2014/main" id="{F1DCE21A-FAE3-4250-93FD-AAA55583CA9C}"/>
              </a:ext>
            </a:extLst>
          </p:cNvPr>
          <p:cNvSpPr txBox="1"/>
          <p:nvPr/>
        </p:nvSpPr>
        <p:spPr>
          <a:xfrm>
            <a:off x="1533523" y="249666"/>
            <a:ext cx="7558089" cy="553998"/>
          </a:xfrm>
          <a:prstGeom prst="rect">
            <a:avLst/>
          </a:prstGeom>
          <a:noFill/>
        </p:spPr>
        <p:txBody>
          <a:bodyPr wrap="square" rtlCol="0">
            <a:spAutoFit/>
          </a:bodyPr>
          <a:lstStyle/>
          <a:p>
            <a:r>
              <a:rPr lang="nl-NL" sz="3000" dirty="0">
                <a:solidFill>
                  <a:schemeClr val="bg1"/>
                </a:solidFill>
                <a:latin typeface="Verdana" panose="020B0604030504040204" pitchFamily="34" charset="0"/>
                <a:ea typeface="Verdana" panose="020B0604030504040204" pitchFamily="34" charset="0"/>
              </a:rPr>
              <a:t>Wat zie je hier?</a:t>
            </a:r>
          </a:p>
        </p:txBody>
      </p:sp>
    </p:spTree>
    <p:extLst>
      <p:ext uri="{BB962C8B-B14F-4D97-AF65-F5344CB8AC3E}">
        <p14:creationId xmlns:p14="http://schemas.microsoft.com/office/powerpoint/2010/main" val="2087252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F0538-70B0-44DB-8253-39D1000C34E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sz="1600" dirty="0"/>
              <a:t>Stap 1 Confronteren</a:t>
            </a:r>
          </a:p>
        </p:txBody>
      </p:sp>
      <p:pic>
        <p:nvPicPr>
          <p:cNvPr id="4" name="Afbeelding 3">
            <a:extLst>
              <a:ext uri="{FF2B5EF4-FFF2-40B4-BE49-F238E27FC236}">
                <a16:creationId xmlns:a16="http://schemas.microsoft.com/office/drawing/2014/main" id="{55BD95FB-5411-E74E-A53D-EBC7B932E90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218"/>
            <a:ext cx="12208042" cy="2144246"/>
          </a:xfrm>
          <a:prstGeom prst="rect">
            <a:avLst/>
          </a:prstGeom>
        </p:spPr>
      </p:pic>
      <p:pic>
        <p:nvPicPr>
          <p:cNvPr id="11" name="Afbeelding 10" descr="Stap 1 Confronteren. Wat ga je doen?">
            <a:extLst>
              <a:ext uri="{FF2B5EF4-FFF2-40B4-BE49-F238E27FC236}">
                <a16:creationId xmlns:a16="http://schemas.microsoft.com/office/drawing/2014/main" id="{B32D4A07-A488-9F42-B31D-2BB6D9725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395" y="889417"/>
            <a:ext cx="4241800" cy="3035300"/>
          </a:xfrm>
          <a:prstGeom prst="rect">
            <a:avLst/>
          </a:prstGeom>
        </p:spPr>
      </p:pic>
    </p:spTree>
    <p:extLst>
      <p:ext uri="{BB962C8B-B14F-4D97-AF65-F5344CB8AC3E}">
        <p14:creationId xmlns:p14="http://schemas.microsoft.com/office/powerpoint/2010/main" val="1789096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93B140-10A9-4FB3-B8C3-5D70B76D5E0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sz="1600" dirty="0"/>
              <a:t>Stap 2 Verkennen</a:t>
            </a:r>
          </a:p>
        </p:txBody>
      </p:sp>
      <p:pic>
        <p:nvPicPr>
          <p:cNvPr id="5" name="Afbeelding 4" descr="Stap 2 Verkennen. Wat ga je doen?">
            <a:extLst>
              <a:ext uri="{FF2B5EF4-FFF2-40B4-BE49-F238E27FC236}">
                <a16:creationId xmlns:a16="http://schemas.microsoft.com/office/drawing/2014/main" id="{419D537C-5D8E-7643-A9FD-4D306C611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54" y="882214"/>
            <a:ext cx="4025900" cy="4368800"/>
          </a:xfrm>
          <a:prstGeom prst="rect">
            <a:avLst/>
          </a:prstGeom>
        </p:spPr>
      </p:pic>
      <p:pic>
        <p:nvPicPr>
          <p:cNvPr id="6" name="Afbeelding 5" descr="Voor het beantwoorden van deze vragen jullie met elkaar in gesprek. Op internet informatie zoeken. De gekozen locatie eventueel bekijken. Eventueel mensen bevragen die wonen in deze wijk.">
            <a:extLst>
              <a:ext uri="{FF2B5EF4-FFF2-40B4-BE49-F238E27FC236}">
                <a16:creationId xmlns:a16="http://schemas.microsoft.com/office/drawing/2014/main" id="{ABA38118-1CE6-8445-97F3-D9EDD000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311" y="1154928"/>
            <a:ext cx="4178300" cy="1866900"/>
          </a:xfrm>
          <a:prstGeom prst="rect">
            <a:avLst/>
          </a:prstGeom>
        </p:spPr>
      </p:pic>
      <p:pic>
        <p:nvPicPr>
          <p:cNvPr id="8" name="Afbeelding 7" descr="Hebben jullie voldoende informatie?">
            <a:extLst>
              <a:ext uri="{FF2B5EF4-FFF2-40B4-BE49-F238E27FC236}">
                <a16:creationId xmlns:a16="http://schemas.microsoft.com/office/drawing/2014/main" id="{864DD2BF-079E-6B4E-B85C-3C7D35B4C4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7171" y="2906994"/>
            <a:ext cx="4152900" cy="1993900"/>
          </a:xfrm>
          <a:prstGeom prst="rect">
            <a:avLst/>
          </a:prstGeom>
        </p:spPr>
      </p:pic>
      <p:pic>
        <p:nvPicPr>
          <p:cNvPr id="7" name="Afbeelding 6" descr="Handige websites voor meer informatie.">
            <a:extLst>
              <a:ext uri="{FF2B5EF4-FFF2-40B4-BE49-F238E27FC236}">
                <a16:creationId xmlns:a16="http://schemas.microsoft.com/office/drawing/2014/main" id="{B5AD286D-0A8C-3246-A3A6-A00F975FD8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1786" y="882214"/>
            <a:ext cx="3874770" cy="2297430"/>
          </a:xfrm>
          <a:prstGeom prst="rect">
            <a:avLst/>
          </a:prstGeom>
        </p:spPr>
      </p:pic>
      <p:pic>
        <p:nvPicPr>
          <p:cNvPr id="4" name="Afbeelding 3" descr="Droppie Water in een bootje en het logo Waterschap Vallei en Veluwe">
            <a:extLst>
              <a:ext uri="{FF2B5EF4-FFF2-40B4-BE49-F238E27FC236}">
                <a16:creationId xmlns:a16="http://schemas.microsoft.com/office/drawing/2014/main" id="{55BD95FB-5411-E74E-A53D-EBC7B932E9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846218"/>
            <a:ext cx="12208042" cy="2144246"/>
          </a:xfrm>
          <a:prstGeom prst="rect">
            <a:avLst/>
          </a:prstGeom>
        </p:spPr>
      </p:pic>
    </p:spTree>
    <p:extLst>
      <p:ext uri="{BB962C8B-B14F-4D97-AF65-F5344CB8AC3E}">
        <p14:creationId xmlns:p14="http://schemas.microsoft.com/office/powerpoint/2010/main" val="4277592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EC481-DA27-49A0-B5F1-08FB7FBEC06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sz="1600" dirty="0"/>
              <a:t>Stap 3 Ontwerp schetsen</a:t>
            </a:r>
          </a:p>
        </p:txBody>
      </p:sp>
      <p:pic>
        <p:nvPicPr>
          <p:cNvPr id="5" name="Afbeelding 4" descr="Stap 3 Ontwerp schetsen. Wat ga je doen?">
            <a:extLst>
              <a:ext uri="{FF2B5EF4-FFF2-40B4-BE49-F238E27FC236}">
                <a16:creationId xmlns:a16="http://schemas.microsoft.com/office/drawing/2014/main" id="{80EAB400-A8FD-9346-9B84-F6ED7C4148BF}"/>
              </a:ext>
            </a:extLst>
          </p:cNvPr>
          <p:cNvPicPr>
            <a:picLocks noChangeAspect="1"/>
          </p:cNvPicPr>
          <p:nvPr/>
        </p:nvPicPr>
        <p:blipFill rotWithShape="1">
          <a:blip r:embed="rId3">
            <a:extLst>
              <a:ext uri="{28A0092B-C50C-407E-A947-70E740481C1C}">
                <a14:useLocalDpi xmlns:a14="http://schemas.microsoft.com/office/drawing/2010/main" val="0"/>
              </a:ext>
            </a:extLst>
          </a:blip>
          <a:srcRect b="51617"/>
          <a:stretch/>
        </p:blipFill>
        <p:spPr>
          <a:xfrm>
            <a:off x="579295" y="869030"/>
            <a:ext cx="4191000" cy="3096883"/>
          </a:xfrm>
          <a:prstGeom prst="rect">
            <a:avLst/>
          </a:prstGeom>
        </p:spPr>
      </p:pic>
      <p:pic>
        <p:nvPicPr>
          <p:cNvPr id="6" name="Afbeelding 5" descr="Uitleg wat je moet gaan doen.">
            <a:extLst>
              <a:ext uri="{FF2B5EF4-FFF2-40B4-BE49-F238E27FC236}">
                <a16:creationId xmlns:a16="http://schemas.microsoft.com/office/drawing/2014/main" id="{4B11EFF7-E726-664C-BF2D-89120B4D4960}"/>
              </a:ext>
            </a:extLst>
          </p:cNvPr>
          <p:cNvPicPr>
            <a:picLocks noChangeAspect="1"/>
          </p:cNvPicPr>
          <p:nvPr/>
        </p:nvPicPr>
        <p:blipFill rotWithShape="1">
          <a:blip r:embed="rId3">
            <a:extLst>
              <a:ext uri="{28A0092B-C50C-407E-A947-70E740481C1C}">
                <a14:useLocalDpi xmlns:a14="http://schemas.microsoft.com/office/drawing/2010/main" val="0"/>
              </a:ext>
            </a:extLst>
          </a:blip>
          <a:srcRect t="46428"/>
          <a:stretch/>
        </p:blipFill>
        <p:spPr>
          <a:xfrm>
            <a:off x="5005367" y="1430500"/>
            <a:ext cx="4191000" cy="3429000"/>
          </a:xfrm>
          <a:prstGeom prst="rect">
            <a:avLst/>
          </a:prstGeom>
        </p:spPr>
      </p:pic>
      <p:pic>
        <p:nvPicPr>
          <p:cNvPr id="4" name="Afbeelding 3" descr="Droppie Water in een bootje en het logo Waterschap Vallei en Veluwe">
            <a:extLst>
              <a:ext uri="{FF2B5EF4-FFF2-40B4-BE49-F238E27FC236}">
                <a16:creationId xmlns:a16="http://schemas.microsoft.com/office/drawing/2014/main" id="{55BD95FB-5411-E74E-A53D-EBC7B932E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208042" cy="2144246"/>
          </a:xfrm>
          <a:prstGeom prst="rect">
            <a:avLst/>
          </a:prstGeom>
        </p:spPr>
      </p:pic>
    </p:spTree>
    <p:extLst>
      <p:ext uri="{BB962C8B-B14F-4D97-AF65-F5344CB8AC3E}">
        <p14:creationId xmlns:p14="http://schemas.microsoft.com/office/powerpoint/2010/main" val="1158841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77254E-8BFB-4C84-A493-C628120490F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sz="1600" dirty="0"/>
              <a:t>Stap 4 &amp; 5 Ontwerp maken</a:t>
            </a:r>
          </a:p>
        </p:txBody>
      </p:sp>
      <p:pic>
        <p:nvPicPr>
          <p:cNvPr id="7" name="Afbeelding 6" descr="Stap 4 &amp; 5 Ontwerp maken. Wat ga je doen?">
            <a:extLst>
              <a:ext uri="{FF2B5EF4-FFF2-40B4-BE49-F238E27FC236}">
                <a16:creationId xmlns:a16="http://schemas.microsoft.com/office/drawing/2014/main" id="{88B2B5E1-DE0E-2F40-B76C-A4AB8D611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100" y="897690"/>
            <a:ext cx="4025900" cy="3530600"/>
          </a:xfrm>
          <a:prstGeom prst="rect">
            <a:avLst/>
          </a:prstGeom>
        </p:spPr>
      </p:pic>
      <p:pic>
        <p:nvPicPr>
          <p:cNvPr id="8" name="Afbeelding 7" descr="Uitleg wat je gaat doen.">
            <a:extLst>
              <a:ext uri="{FF2B5EF4-FFF2-40B4-BE49-F238E27FC236}">
                <a16:creationId xmlns:a16="http://schemas.microsoft.com/office/drawing/2014/main" id="{7F1B12B6-8602-1B4B-BFC1-4802A79BA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760" y="1362908"/>
            <a:ext cx="4241800" cy="2451100"/>
          </a:xfrm>
          <a:prstGeom prst="rect">
            <a:avLst/>
          </a:prstGeom>
        </p:spPr>
      </p:pic>
      <p:pic>
        <p:nvPicPr>
          <p:cNvPr id="4" name="Afbeelding 3" descr="Stap 4 &amp; 5 Ontwerp maken. Wat ga je doen?">
            <a:extLst>
              <a:ext uri="{FF2B5EF4-FFF2-40B4-BE49-F238E27FC236}">
                <a16:creationId xmlns:a16="http://schemas.microsoft.com/office/drawing/2014/main" id="{55BD95FB-5411-E74E-A53D-EBC7B932E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6218"/>
            <a:ext cx="12208042" cy="2144246"/>
          </a:xfrm>
          <a:prstGeom prst="rect">
            <a:avLst/>
          </a:prstGeom>
        </p:spPr>
      </p:pic>
    </p:spTree>
    <p:extLst>
      <p:ext uri="{BB962C8B-B14F-4D97-AF65-F5344CB8AC3E}">
        <p14:creationId xmlns:p14="http://schemas.microsoft.com/office/powerpoint/2010/main" val="1695256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50DA7-8565-47A1-BF12-0EB444202D0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sz="1600" dirty="0"/>
              <a:t>Stap 6 Presenteren</a:t>
            </a:r>
          </a:p>
        </p:txBody>
      </p:sp>
      <p:pic>
        <p:nvPicPr>
          <p:cNvPr id="5" name="Afbeelding 4" descr="Stap 6 Presenteren. Wat ga je doen?">
            <a:extLst>
              <a:ext uri="{FF2B5EF4-FFF2-40B4-BE49-F238E27FC236}">
                <a16:creationId xmlns:a16="http://schemas.microsoft.com/office/drawing/2014/main" id="{87CEBD11-545D-944E-A936-038EA9A3C4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29" y="873412"/>
            <a:ext cx="4127500" cy="3556000"/>
          </a:xfrm>
          <a:prstGeom prst="rect">
            <a:avLst/>
          </a:prstGeom>
        </p:spPr>
      </p:pic>
      <p:pic>
        <p:nvPicPr>
          <p:cNvPr id="4" name="Afbeelding 3" descr="Droppie Water in een bootje en het logo Waterschap Vallei en Veluwe">
            <a:extLst>
              <a:ext uri="{FF2B5EF4-FFF2-40B4-BE49-F238E27FC236}">
                <a16:creationId xmlns:a16="http://schemas.microsoft.com/office/drawing/2014/main" id="{55BD95FB-5411-E74E-A53D-EBC7B932E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208042" cy="2144246"/>
          </a:xfrm>
          <a:prstGeom prst="rect">
            <a:avLst/>
          </a:prstGeom>
        </p:spPr>
      </p:pic>
    </p:spTree>
    <p:extLst>
      <p:ext uri="{BB962C8B-B14F-4D97-AF65-F5344CB8AC3E}">
        <p14:creationId xmlns:p14="http://schemas.microsoft.com/office/powerpoint/2010/main" val="3956890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5E0CC8-1AB3-4FA4-B373-10EBBB57562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sz="1600" dirty="0"/>
              <a:t>Stap 7 Verbreden en verdiepen</a:t>
            </a:r>
          </a:p>
        </p:txBody>
      </p:sp>
      <p:pic>
        <p:nvPicPr>
          <p:cNvPr id="6" name="Afbeelding 5" descr="Stap 7 Verbreden en verdiepen. Wat ga je doen?">
            <a:extLst>
              <a:ext uri="{FF2B5EF4-FFF2-40B4-BE49-F238E27FC236}">
                <a16:creationId xmlns:a16="http://schemas.microsoft.com/office/drawing/2014/main" id="{471BDC75-9261-DB47-9AC8-C27C75C85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00" y="849060"/>
            <a:ext cx="4140200" cy="4013200"/>
          </a:xfrm>
          <a:prstGeom prst="rect">
            <a:avLst/>
          </a:prstGeom>
        </p:spPr>
      </p:pic>
      <p:pic>
        <p:nvPicPr>
          <p:cNvPr id="4" name="Afbeelding 3" descr="Droppie Water in een bootje en het logo Waterschap Vallei en Veluwe">
            <a:extLst>
              <a:ext uri="{FF2B5EF4-FFF2-40B4-BE49-F238E27FC236}">
                <a16:creationId xmlns:a16="http://schemas.microsoft.com/office/drawing/2014/main" id="{55BD95FB-5411-E74E-A53D-EBC7B932E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208042" cy="2144246"/>
          </a:xfrm>
          <a:prstGeom prst="rect">
            <a:avLst/>
          </a:prstGeom>
        </p:spPr>
      </p:pic>
    </p:spTree>
    <p:extLst>
      <p:ext uri="{BB962C8B-B14F-4D97-AF65-F5344CB8AC3E}">
        <p14:creationId xmlns:p14="http://schemas.microsoft.com/office/powerpoint/2010/main" val="158201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5A6AFE9-8585-4596-8DB9-9A244A2C1106}"/>
              </a:ext>
            </a:extLst>
          </p:cNvPr>
          <p:cNvSpPr>
            <a:spLocks noGrp="1"/>
          </p:cNvSpPr>
          <p:nvPr>
            <p:ph type="title"/>
          </p:nvPr>
        </p:nvSpPr>
        <p:spPr>
          <a:xfrm>
            <a:off x="838200" y="355682"/>
            <a:ext cx="10515600" cy="1325563"/>
          </a:xfrm>
        </p:spPr>
        <p:txBody>
          <a:bodyPr>
            <a:normAutofit/>
          </a:bodyPr>
          <a:lstStyle/>
          <a:p>
            <a:r>
              <a:rPr lang="nl-NL" sz="3000" b="1" dirty="0">
                <a:solidFill>
                  <a:schemeClr val="bg1"/>
                </a:solidFill>
                <a:latin typeface="Verdana" panose="020B0604030504040204" pitchFamily="34" charset="0"/>
                <a:ea typeface="Verdana" panose="020B0604030504040204" pitchFamily="34" charset="0"/>
              </a:rPr>
              <a:t>Wat leer je door deze opdracht?</a:t>
            </a:r>
          </a:p>
        </p:txBody>
      </p:sp>
      <p:sp>
        <p:nvSpPr>
          <p:cNvPr id="2" name="Rechthoek 1">
            <a:extLst>
              <a:ext uri="{FF2B5EF4-FFF2-40B4-BE49-F238E27FC236}">
                <a16:creationId xmlns:a16="http://schemas.microsoft.com/office/drawing/2014/main" id="{5DB95B23-22AA-2C4A-9939-6FEEFE5483DB}"/>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inhoud 6">
            <a:extLst>
              <a:ext uri="{FF2B5EF4-FFF2-40B4-BE49-F238E27FC236}">
                <a16:creationId xmlns:a16="http://schemas.microsoft.com/office/drawing/2014/main" id="{EF7C6C6B-8276-4370-821D-D53047D18AB4}"/>
              </a:ext>
            </a:extLst>
          </p:cNvPr>
          <p:cNvSpPr>
            <a:spLocks noGrp="1"/>
          </p:cNvSpPr>
          <p:nvPr>
            <p:ph idx="1"/>
          </p:nvPr>
        </p:nvSpPr>
        <p:spPr>
          <a:xfrm>
            <a:off x="838200" y="1681245"/>
            <a:ext cx="10515600" cy="4351338"/>
          </a:xfrm>
        </p:spPr>
        <p:txBody>
          <a:bodyPr/>
          <a:lstStyle/>
          <a:p>
            <a:pPr marL="0" indent="0">
              <a:buNone/>
            </a:pPr>
            <a:r>
              <a:rPr lang="nl-NL" dirty="0">
                <a:solidFill>
                  <a:schemeClr val="bg1"/>
                </a:solidFill>
              </a:rPr>
              <a:t>• Je kunt aan de hand van de </a:t>
            </a:r>
            <a:r>
              <a:rPr lang="nl-NL" dirty="0" err="1">
                <a:solidFill>
                  <a:schemeClr val="bg1"/>
                </a:solidFill>
              </a:rPr>
              <a:t>onderzoekscyclus</a:t>
            </a:r>
            <a:r>
              <a:rPr lang="nl-NL" dirty="0">
                <a:solidFill>
                  <a:schemeClr val="bg1"/>
                </a:solidFill>
              </a:rPr>
              <a:t> onderzoeken wat de gevolgen van, én oplossingen voor klimaatverandering zijn.</a:t>
            </a:r>
          </a:p>
          <a:p>
            <a:pPr marL="0" indent="0">
              <a:buNone/>
            </a:pPr>
            <a:endParaRPr lang="nl-NL" dirty="0">
              <a:solidFill>
                <a:schemeClr val="bg1"/>
              </a:solidFill>
            </a:endParaRPr>
          </a:p>
          <a:p>
            <a:pPr marL="0" indent="0">
              <a:buNone/>
            </a:pPr>
            <a:r>
              <a:rPr lang="nl-NL" dirty="0">
                <a:solidFill>
                  <a:schemeClr val="bg1"/>
                </a:solidFill>
              </a:rPr>
              <a:t>• Je kunt uitleggen waarom klimaatbestendige maatregelen nodig zijn.</a:t>
            </a:r>
          </a:p>
          <a:p>
            <a:pPr marL="0" indent="0">
              <a:buNone/>
            </a:pPr>
            <a:endParaRPr lang="nl-NL" dirty="0">
              <a:solidFill>
                <a:schemeClr val="bg1"/>
              </a:solidFill>
            </a:endParaRPr>
          </a:p>
          <a:p>
            <a:pPr marL="0" indent="0">
              <a:buNone/>
            </a:pPr>
            <a:r>
              <a:rPr lang="nl-NL" dirty="0">
                <a:solidFill>
                  <a:schemeClr val="bg1"/>
                </a:solidFill>
              </a:rPr>
              <a:t>• Je kunt aan de hand van de ontwerpcyclus een ontwerp maken voor een klimaatbestendige wijk, of voor een spel over klimaatverandering.</a:t>
            </a:r>
          </a:p>
          <a:p>
            <a:endParaRPr lang="nl-NL" dirty="0"/>
          </a:p>
        </p:txBody>
      </p:sp>
      <p:pic>
        <p:nvPicPr>
          <p:cNvPr id="4" name="Afbeelding 3" descr="Droppie Water in een bootje en het logo Waterschap Vallei en Veluwe">
            <a:extLst>
              <a:ext uri="{FF2B5EF4-FFF2-40B4-BE49-F238E27FC236}">
                <a16:creationId xmlns:a16="http://schemas.microsoft.com/office/drawing/2014/main" id="{55BD95FB-5411-E74E-A53D-EBC7B932E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116353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D9C030D2-CBD4-1045-B3C7-60FE3E4B4001}"/>
              </a:ext>
            </a:extLst>
          </p:cNvPr>
          <p:cNvSpPr txBox="1">
            <a:spLocks noGrp="1"/>
          </p:cNvSpPr>
          <p:nvPr>
            <p:ph type="title" idx="4294967295"/>
          </p:nvPr>
        </p:nvSpPr>
        <p:spPr>
          <a:xfrm>
            <a:off x="823911" y="303412"/>
            <a:ext cx="8977314"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Oplossingen</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2" name="Afbeelding 11">
            <a:hlinkClick r:id="rId3"/>
            <a:extLst>
              <a:ext uri="{FF2B5EF4-FFF2-40B4-BE49-F238E27FC236}">
                <a16:creationId xmlns:a16="http://schemas.microsoft.com/office/drawing/2014/main" id="{39005CD5-E6CC-7A43-864B-84507C9B9C27}"/>
              </a:ext>
              <a:ext uri="{C183D7F6-B498-43B3-948B-1728B52AA6E4}">
                <adec:decorative xmlns:adec="http://schemas.microsoft.com/office/drawing/2017/decorative" val="1"/>
              </a:ext>
            </a:extLst>
          </p:cNvPr>
          <p:cNvPicPr>
            <a:picLocks noChangeAspect="1"/>
          </p:cNvPicPr>
          <p:nvPr/>
        </p:nvPicPr>
        <p:blipFill rotWithShape="1">
          <a:blip r:embed="rId4"/>
          <a:srcRect l="3140" t="20140" r="34767" b="16380"/>
          <a:stretch/>
        </p:blipFill>
        <p:spPr>
          <a:xfrm>
            <a:off x="-1" y="0"/>
            <a:ext cx="12276611" cy="7056408"/>
          </a:xfrm>
          <a:prstGeom prst="rect">
            <a:avLst/>
          </a:prstGeom>
        </p:spPr>
      </p:pic>
      <p:pic>
        <p:nvPicPr>
          <p:cNvPr id="8" name="Afbeelding 7" descr="Droppie Water in een bootje en het logo Waterschap Vallei en Veluwe">
            <a:extLst>
              <a:ext uri="{FF2B5EF4-FFF2-40B4-BE49-F238E27FC236}">
                <a16:creationId xmlns:a16="http://schemas.microsoft.com/office/drawing/2014/main" id="{123C8CFA-51ED-9646-B894-BA82AA0C7B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3742503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3" name="Rechthoek 12">
            <a:extLst>
              <a:ext uri="{FF2B5EF4-FFF2-40B4-BE49-F238E27FC236}">
                <a16:creationId xmlns:a16="http://schemas.microsoft.com/office/drawing/2014/main" id="{8F05EC2A-8CB8-5543-B1B6-3AE655A49F54}"/>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AC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tel 1">
            <a:extLst>
              <a:ext uri="{FF2B5EF4-FFF2-40B4-BE49-F238E27FC236}">
                <a16:creationId xmlns:a16="http://schemas.microsoft.com/office/drawing/2014/main" id="{817C40C6-EEEC-4A07-9F7B-9D7AED79582B}"/>
              </a:ext>
            </a:extLst>
          </p:cNvPr>
          <p:cNvSpPr txBox="1">
            <a:spLocks noGrp="1"/>
          </p:cNvSpPr>
          <p:nvPr>
            <p:ph type="title" idx="4294967295"/>
          </p:nvPr>
        </p:nvSpPr>
        <p:spPr>
          <a:xfrm>
            <a:off x="823911" y="1103513"/>
            <a:ext cx="10355923"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Wat doe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jij</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zelf</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al, </a:t>
            </a:r>
            <a:b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of wat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zou</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je </a:t>
            </a:r>
            <a:b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kunnen</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doen</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 name="Afbeelding 6" descr="Droppie Water in een bootje en het logo Waterschap Vallei en Veluwe">
            <a:extLst>
              <a:ext uri="{FF2B5EF4-FFF2-40B4-BE49-F238E27FC236}">
                <a16:creationId xmlns:a16="http://schemas.microsoft.com/office/drawing/2014/main" id="{41665E30-5548-FD4E-9E01-483E6BF7E2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pic>
        <p:nvPicPr>
          <p:cNvPr id="8" name="Tijdelijke aanduiding voor inhoud 4" descr="Stripverhaal Droppie Water">
            <a:extLst>
              <a:ext uri="{FF2B5EF4-FFF2-40B4-BE49-F238E27FC236}">
                <a16:creationId xmlns:a16="http://schemas.microsoft.com/office/drawing/2014/main" id="{AE821105-4015-514B-AC22-3BFA531613F0}"/>
              </a:ext>
            </a:extLst>
          </p:cNvPr>
          <p:cNvPicPr>
            <a:picLocks noChangeAspect="1"/>
          </p:cNvPicPr>
          <p:nvPr/>
        </p:nvPicPr>
        <p:blipFill rotWithShape="1">
          <a:blip r:embed="rId5">
            <a:extLst>
              <a:ext uri="{28A0092B-C50C-407E-A947-70E740481C1C}">
                <a14:useLocalDpi xmlns:a14="http://schemas.microsoft.com/office/drawing/2010/main" val="0"/>
              </a:ext>
            </a:extLst>
          </a:blip>
          <a:srcRect l="2807" t="4559" r="4945" b="10576"/>
          <a:stretch/>
        </p:blipFill>
        <p:spPr>
          <a:xfrm rot="210024">
            <a:off x="5001523" y="1006938"/>
            <a:ext cx="5915563" cy="40807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701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1533FC2-07D7-42ED-908E-D698B146190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sz="1600" dirty="0"/>
              <a:t>Wat zie je op deze foto’s? Waarom zijn groene daken nuttig?</a:t>
            </a:r>
          </a:p>
        </p:txBody>
      </p:sp>
      <p:sp>
        <p:nvSpPr>
          <p:cNvPr id="7" name="Rechthoek 6">
            <a:extLst>
              <a:ext uri="{FF2B5EF4-FFF2-40B4-BE49-F238E27FC236}">
                <a16:creationId xmlns:a16="http://schemas.microsoft.com/office/drawing/2014/main" id="{52AE382E-3176-FD49-B15C-7F39562F723C}"/>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groen dak">
            <a:extLst>
              <a:ext uri="{FF2B5EF4-FFF2-40B4-BE49-F238E27FC236}">
                <a16:creationId xmlns:a16="http://schemas.microsoft.com/office/drawing/2014/main" id="{9FEC85EF-239F-4540-BDB9-DBF3A8D33C58}"/>
              </a:ext>
            </a:extLst>
          </p:cNvPr>
          <p:cNvPicPr>
            <a:picLocks noChangeAspect="1"/>
          </p:cNvPicPr>
          <p:nvPr/>
        </p:nvPicPr>
        <p:blipFill rotWithShape="1">
          <a:blip r:embed="rId3">
            <a:extLst>
              <a:ext uri="{28A0092B-C50C-407E-A947-70E740481C1C}">
                <a14:useLocalDpi xmlns:a14="http://schemas.microsoft.com/office/drawing/2010/main" val="0"/>
              </a:ext>
            </a:extLst>
          </a:blip>
          <a:srcRect l="9764" b="-1"/>
          <a:stretch/>
        </p:blipFill>
        <p:spPr>
          <a:xfrm rot="21314694">
            <a:off x="1178308" y="936951"/>
            <a:ext cx="5291666" cy="391442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Afbeelding 8" descr="groen dak">
            <a:extLst>
              <a:ext uri="{FF2B5EF4-FFF2-40B4-BE49-F238E27FC236}">
                <a16:creationId xmlns:a16="http://schemas.microsoft.com/office/drawing/2014/main" id="{608BA1F0-3510-524B-868B-7A981733C3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10740">
            <a:off x="5751624" y="1781325"/>
            <a:ext cx="5291667" cy="297656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Afbeelding 5" descr="Droppie Water in een bootje en het logo Waterschap Vallei en Veluwe">
            <a:extLst>
              <a:ext uri="{FF2B5EF4-FFF2-40B4-BE49-F238E27FC236}">
                <a16:creationId xmlns:a16="http://schemas.microsoft.com/office/drawing/2014/main" id="{5A57B179-0C12-E842-91DA-F3A71A8ED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1945219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6009E0-F1C8-485F-A603-0E98E1C0B45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nl-NL" sz="1600" dirty="0"/>
              <a:t>Hoe komt dit meisje aan het water denk je?</a:t>
            </a:r>
          </a:p>
        </p:txBody>
      </p:sp>
      <p:pic>
        <p:nvPicPr>
          <p:cNvPr id="10" name="Afbeelding 9">
            <a:extLst>
              <a:ext uri="{FF2B5EF4-FFF2-40B4-BE49-F238E27FC236}">
                <a16:creationId xmlns:a16="http://schemas.microsoft.com/office/drawing/2014/main" id="{4352A216-BD56-914D-B715-CBDB800AFE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9909"/>
            <a:ext cx="12266762" cy="8157817"/>
          </a:xfrm>
          <a:prstGeom prst="rect">
            <a:avLst/>
          </a:prstGeom>
        </p:spPr>
      </p:pic>
      <p:pic>
        <p:nvPicPr>
          <p:cNvPr id="6" name="Afbeelding 5" descr="Droppie Water in een bootje en het logo Waterschap Vallei en Veluwe">
            <a:extLst>
              <a:ext uri="{FF2B5EF4-FFF2-40B4-BE49-F238E27FC236}">
                <a16:creationId xmlns:a16="http://schemas.microsoft.com/office/drawing/2014/main" id="{5A57B179-0C12-E842-91DA-F3A71A8ED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2274500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8F05EC2A-8CB8-5543-B1B6-3AE655A49F54}"/>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AC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tel 1">
            <a:extLst>
              <a:ext uri="{FF2B5EF4-FFF2-40B4-BE49-F238E27FC236}">
                <a16:creationId xmlns:a16="http://schemas.microsoft.com/office/drawing/2014/main" id="{817C40C6-EEEC-4A07-9F7B-9D7AED79582B}"/>
              </a:ext>
            </a:extLst>
          </p:cNvPr>
          <p:cNvSpPr txBox="1">
            <a:spLocks noGrp="1"/>
          </p:cNvSpPr>
          <p:nvPr>
            <p:ph type="title" idx="4294967295"/>
          </p:nvPr>
        </p:nvSpPr>
        <p:spPr>
          <a:xfrm>
            <a:off x="737647" y="249294"/>
            <a:ext cx="10355923"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Wel</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eens</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3000" b="1" i="0"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gezien</a:t>
            </a:r>
            <a:r>
              <a:rPr kumimoji="0" lang="en-US"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t>
            </a:r>
            <a:endParaRPr kumimoji="0" lang="nl-NL" sz="30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 name="Afbeelding 6" descr="Droppie Water in een bootje en het logo Waterschap Vallei en Veluwe">
            <a:extLst>
              <a:ext uri="{FF2B5EF4-FFF2-40B4-BE49-F238E27FC236}">
                <a16:creationId xmlns:a16="http://schemas.microsoft.com/office/drawing/2014/main" id="{41665E30-5548-FD4E-9E01-483E6BF7E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pic>
        <p:nvPicPr>
          <p:cNvPr id="9" name="Tijdelijke aanduiding voor inhoud 4" descr="Dit is een wadi.">
            <a:extLst>
              <a:ext uri="{FF2B5EF4-FFF2-40B4-BE49-F238E27FC236}">
                <a16:creationId xmlns:a16="http://schemas.microsoft.com/office/drawing/2014/main" id="{0A51B1C1-622F-D341-8AC1-7C14D25C31E4}"/>
              </a:ext>
            </a:extLst>
          </p:cNvPr>
          <p:cNvPicPr>
            <a:picLocks noChangeAspect="1"/>
          </p:cNvPicPr>
          <p:nvPr/>
        </p:nvPicPr>
        <p:blipFill rotWithShape="1">
          <a:blip r:embed="rId4">
            <a:extLst>
              <a:ext uri="{28A0092B-C50C-407E-A947-70E740481C1C}">
                <a14:useLocalDpi xmlns:a14="http://schemas.microsoft.com/office/drawing/2010/main" val="0"/>
              </a:ext>
            </a:extLst>
          </a:blip>
          <a:srcRect l="12971" t="13752" r="5289" b="13305"/>
          <a:stretch/>
        </p:blipFill>
        <p:spPr>
          <a:xfrm>
            <a:off x="2001329" y="1877002"/>
            <a:ext cx="4433977" cy="296754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Afbeelding 10" descr="Stripverhaal Droppie Water">
            <a:extLst>
              <a:ext uri="{FF2B5EF4-FFF2-40B4-BE49-F238E27FC236}">
                <a16:creationId xmlns:a16="http://schemas.microsoft.com/office/drawing/2014/main" id="{57C4EBBA-4E06-F742-83D8-4266135FB168}"/>
              </a:ext>
            </a:extLst>
          </p:cNvPr>
          <p:cNvPicPr>
            <a:picLocks noChangeAspect="1"/>
          </p:cNvPicPr>
          <p:nvPr/>
        </p:nvPicPr>
        <p:blipFill rotWithShape="1">
          <a:blip r:embed="rId5">
            <a:extLst>
              <a:ext uri="{28A0092B-C50C-407E-A947-70E740481C1C}">
                <a14:useLocalDpi xmlns:a14="http://schemas.microsoft.com/office/drawing/2010/main" val="0"/>
              </a:ext>
            </a:extLst>
          </a:blip>
          <a:srcRect l="1518" r="12287" b="15018"/>
          <a:stretch/>
        </p:blipFill>
        <p:spPr>
          <a:xfrm rot="592446">
            <a:off x="5807122" y="1428190"/>
            <a:ext cx="3344498" cy="217866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9292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B0811-7184-4BDA-BDF5-DA72781BB82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nl-NL" sz="1600" dirty="0"/>
              <a:t>Water &amp; klimaat in jouw straat</a:t>
            </a:r>
          </a:p>
        </p:txBody>
      </p:sp>
      <p:sp>
        <p:nvSpPr>
          <p:cNvPr id="4" name="Rechthoek 3">
            <a:extLst>
              <a:ext uri="{FF2B5EF4-FFF2-40B4-BE49-F238E27FC236}">
                <a16:creationId xmlns:a16="http://schemas.microsoft.com/office/drawing/2014/main" id="{C4714666-EE24-3F4E-8DF7-2729B83C19BE}"/>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4A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Water en klimaat in jouw straat">
            <a:hlinkClick r:id="rId3"/>
            <a:extLst>
              <a:ext uri="{FF2B5EF4-FFF2-40B4-BE49-F238E27FC236}">
                <a16:creationId xmlns:a16="http://schemas.microsoft.com/office/drawing/2014/main" id="{9C6C6426-7EE8-F746-8216-7D8641E5E7D3}"/>
              </a:ext>
            </a:extLst>
          </p:cNvPr>
          <p:cNvPicPr>
            <a:picLocks noChangeAspect="1"/>
          </p:cNvPicPr>
          <p:nvPr/>
        </p:nvPicPr>
        <p:blipFill rotWithShape="1">
          <a:blip r:embed="rId4"/>
          <a:srcRect t="14137" b="8083"/>
          <a:stretch/>
        </p:blipFill>
        <p:spPr>
          <a:xfrm>
            <a:off x="-2416118" y="0"/>
            <a:ext cx="15678513" cy="6856332"/>
          </a:xfrm>
          <a:prstGeom prst="rect">
            <a:avLst/>
          </a:prstGeom>
        </p:spPr>
      </p:pic>
      <p:pic>
        <p:nvPicPr>
          <p:cNvPr id="7" name="Afbeelding 6" descr="Droppie Water in een bootje en het logo Waterschap Vallei en Veluwe">
            <a:extLst>
              <a:ext uri="{FF2B5EF4-FFF2-40B4-BE49-F238E27FC236}">
                <a16:creationId xmlns:a16="http://schemas.microsoft.com/office/drawing/2014/main" id="{41665E30-5548-FD4E-9E01-483E6BF7E2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754341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B9CC1-919E-49C9-8870-7D56E29D57F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nl-NL" sz="1600" dirty="0"/>
              <a:t>Cyclus voor onderzoek en ontwerpen</a:t>
            </a:r>
          </a:p>
        </p:txBody>
      </p:sp>
      <p:sp>
        <p:nvSpPr>
          <p:cNvPr id="5" name="Rechthoek 4">
            <a:extLst>
              <a:ext uri="{FF2B5EF4-FFF2-40B4-BE49-F238E27FC236}">
                <a16:creationId xmlns:a16="http://schemas.microsoft.com/office/drawing/2014/main" id="{A30B86BC-C860-454B-A2B4-C45B9FD4810F}"/>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AC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Er is een cyclus voor onderzoeken en een cyclus voor ontwerpen die in de kern gelijk zijn. Soms werk je aan een onderzoek, soms aan een ontwerp en soms aan een combinatie. Door het doorlopen van alle 7 stappen uit één cyclus of een combinatie van beide cycli, leer je stap voor stap te onderzoeken en ontwerpen.&#10;Hoewel bij onderzoeken en ontwerpen alle zeven stappen worden doorlopen, wordt ook wel eens teruggegaan naar een voorafgaande stap of wordt een stap overgeslagen. ">
            <a:extLst>
              <a:ext uri="{FF2B5EF4-FFF2-40B4-BE49-F238E27FC236}">
                <a16:creationId xmlns:a16="http://schemas.microsoft.com/office/drawing/2014/main" id="{B68C2E74-0737-2647-96C3-7FD97DA15306}"/>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2417579" y="567405"/>
            <a:ext cx="7356841" cy="4580675"/>
          </a:xfrm>
          <a:prstGeom prst="rect">
            <a:avLst/>
          </a:prstGeom>
          <a:noFill/>
          <a:effectLst>
            <a:outerShdw blurRad="50800" dist="38100" dir="2700000" algn="tl" rotWithShape="0">
              <a:prstClr val="black">
                <a:alpha val="40000"/>
              </a:prstClr>
            </a:outerShdw>
          </a:effectLst>
        </p:spPr>
      </p:pic>
      <p:pic>
        <p:nvPicPr>
          <p:cNvPr id="6" name="Afbeelding 5" descr="Droppie Water in een bootje en het logo Waterschap Vallei en Veluwe">
            <a:extLst>
              <a:ext uri="{FF2B5EF4-FFF2-40B4-BE49-F238E27FC236}">
                <a16:creationId xmlns:a16="http://schemas.microsoft.com/office/drawing/2014/main" id="{877C8EB9-71DA-AE4F-B2C4-535341F95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46218"/>
            <a:ext cx="12192000" cy="2010114"/>
          </a:xfrm>
          <a:prstGeom prst="rect">
            <a:avLst/>
          </a:prstGeom>
        </p:spPr>
      </p:pic>
    </p:spTree>
    <p:extLst>
      <p:ext uri="{BB962C8B-B14F-4D97-AF65-F5344CB8AC3E}">
        <p14:creationId xmlns:p14="http://schemas.microsoft.com/office/powerpoint/2010/main" val="3139418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Stappenplan klimaatbestendige wijk/straat">
            <a:extLst>
              <a:ext uri="{FF2B5EF4-FFF2-40B4-BE49-F238E27FC236}">
                <a16:creationId xmlns:a16="http://schemas.microsoft.com/office/drawing/2014/main" id="{180A55C8-9F26-8B43-BB07-1F46A1631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701" y="-1"/>
            <a:ext cx="14005776" cy="6215063"/>
          </a:xfrm>
          <a:prstGeom prst="rect">
            <a:avLst/>
          </a:prstGeom>
        </p:spPr>
      </p:pic>
      <p:sp>
        <p:nvSpPr>
          <p:cNvPr id="5" name="Titel 1">
            <a:extLst>
              <a:ext uri="{FF2B5EF4-FFF2-40B4-BE49-F238E27FC236}">
                <a16:creationId xmlns:a16="http://schemas.microsoft.com/office/drawing/2014/main" id="{54CEDCF6-589B-0248-A0B9-A6F2A003C8A7}"/>
              </a:ext>
            </a:extLst>
          </p:cNvPr>
          <p:cNvSpPr txBox="1">
            <a:spLocks noGrp="1"/>
          </p:cNvSpPr>
          <p:nvPr>
            <p:ph type="title" idx="4294967295"/>
          </p:nvPr>
        </p:nvSpPr>
        <p:spPr>
          <a:xfrm>
            <a:off x="823910" y="303412"/>
            <a:ext cx="11006139" cy="9082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2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Stappenplan klimaatbestendige wijk/straat</a:t>
            </a:r>
          </a:p>
        </p:txBody>
      </p:sp>
      <p:pic>
        <p:nvPicPr>
          <p:cNvPr id="8" name="Afbeelding 7" descr="Droppie Water in een bootje en het logo Waterschap Vallei en Veluwe">
            <a:extLst>
              <a:ext uri="{FF2B5EF4-FFF2-40B4-BE49-F238E27FC236}">
                <a16:creationId xmlns:a16="http://schemas.microsoft.com/office/drawing/2014/main" id="{93C5D578-3C8D-4C47-A548-A96779B95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13754"/>
            <a:ext cx="12208042" cy="2144246"/>
          </a:xfrm>
          <a:prstGeom prst="rect">
            <a:avLst/>
          </a:prstGeom>
        </p:spPr>
      </p:pic>
    </p:spTree>
    <p:extLst>
      <p:ext uri="{BB962C8B-B14F-4D97-AF65-F5344CB8AC3E}">
        <p14:creationId xmlns:p14="http://schemas.microsoft.com/office/powerpoint/2010/main" val="321032472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801</TotalTime>
  <Words>885</Words>
  <Application>Microsoft Office PowerPoint</Application>
  <PresentationFormat>Breedbeeld</PresentationFormat>
  <Paragraphs>60</Paragraphs>
  <Slides>16</Slides>
  <Notes>16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16</vt:i4>
      </vt:variant>
    </vt:vector>
  </HeadingPairs>
  <TitlesOfParts>
    <vt:vector size="22" baseType="lpstr">
      <vt:lpstr>Arial</vt:lpstr>
      <vt:lpstr>Calibri</vt:lpstr>
      <vt:lpstr>Calibri Light</vt:lpstr>
      <vt:lpstr>Symbol</vt:lpstr>
      <vt:lpstr>Verdana</vt:lpstr>
      <vt:lpstr>Kantoorthema</vt:lpstr>
      <vt:lpstr>Wat zie je hier?</vt:lpstr>
      <vt:lpstr>Oplossingen…</vt:lpstr>
      <vt:lpstr>Wat doe jij zelf al,  of wat zou je  kunnen doen?</vt:lpstr>
      <vt:lpstr>Wat zie je op deze foto’s? Waarom zijn groene daken nuttig?</vt:lpstr>
      <vt:lpstr>Hoe komt dit meisje aan het water denk je?</vt:lpstr>
      <vt:lpstr>Wel eens gezien?</vt:lpstr>
      <vt:lpstr>Water &amp; klimaat in jouw straat</vt:lpstr>
      <vt:lpstr>Cyclus voor onderzoek en ontwerpen</vt:lpstr>
      <vt:lpstr>Stappenplan klimaatbestendige wijk/straat</vt:lpstr>
      <vt:lpstr>Stap 1 Confronteren</vt:lpstr>
      <vt:lpstr>Stap 2 Verkennen</vt:lpstr>
      <vt:lpstr>Stap 3 Ontwerp schetsen</vt:lpstr>
      <vt:lpstr>Stap 4 &amp; 5 Ontwerp maken</vt:lpstr>
      <vt:lpstr>Stap 6 Presenteren</vt:lpstr>
      <vt:lpstr>Stap 7 Verbreden en verdiepen</vt:lpstr>
      <vt:lpstr>Wat leer je door deze opdracht?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Marieke</dc:creator>
  <cp:lastModifiedBy>Wegerif, Corja</cp:lastModifiedBy>
  <cp:revision>61</cp:revision>
  <dcterms:created xsi:type="dcterms:W3CDTF">2021-03-15T10:30:06Z</dcterms:created>
  <dcterms:modified xsi:type="dcterms:W3CDTF">2021-05-26T11:56:23Z</dcterms:modified>
</cp:coreProperties>
</file>